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7772400" cy="10058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2400"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Hoctin Boes" userId="8859c8d08cef24d4" providerId="LiveId" clId="{B346A416-854C-4686-B459-F7B9AF5F28B5}"/>
    <pc:docChg chg="modSld">
      <pc:chgData name="Richard Hoctin Boes" userId="8859c8d08cef24d4" providerId="LiveId" clId="{B346A416-854C-4686-B459-F7B9AF5F28B5}" dt="2020-11-09T21:42:13.159" v="2" actId="6549"/>
      <pc:docMkLst>
        <pc:docMk/>
      </pc:docMkLst>
      <pc:sldChg chg="modSp mod">
        <pc:chgData name="Richard Hoctin Boes" userId="8859c8d08cef24d4" providerId="LiveId" clId="{B346A416-854C-4686-B459-F7B9AF5F28B5}" dt="2020-11-09T21:42:13.159" v="2" actId="6549"/>
        <pc:sldMkLst>
          <pc:docMk/>
          <pc:sldMk cId="0" sldId="256"/>
        </pc:sldMkLst>
        <pc:spChg chg="mod">
          <ac:chgData name="Richard Hoctin Boes" userId="8859c8d08cef24d4" providerId="LiveId" clId="{B346A416-854C-4686-B459-F7B9AF5F28B5}" dt="2020-11-09T21:42:13.159" v="2" actId="6549"/>
          <ac:spMkLst>
            <pc:docMk/>
            <pc:sldMk cId="0" sldId="256"/>
            <ac:spMk id="7" creationId="{6A6747CA-92A2-4EE9-BB2A-A4E692DC3DB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1C812107-26C9-4786-9E17-5D8F692AC5C5}" type="datetimeFigureOut">
              <a:rPr lang="en-GB" smtClean="0"/>
              <a:t>09/11/2020</a:t>
            </a:fld>
            <a:endParaRPr lang="en-GB"/>
          </a:p>
        </p:txBody>
      </p:sp>
      <p:sp>
        <p:nvSpPr>
          <p:cNvPr id="4" name="Tijdelijke aanduiding voor dia-afbeelding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GB"/>
          </a:p>
        </p:txBody>
      </p:sp>
      <p:sp>
        <p:nvSpPr>
          <p:cNvPr id="5" name="Tijdelijke aanduiding voor notities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6" name="Tijdelijke aanduiding voor voettekst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GB"/>
          </a:p>
        </p:txBody>
      </p:sp>
      <p:sp>
        <p:nvSpPr>
          <p:cNvPr id="7" name="Tijdelijke aanduiding voor dianumm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961DCD71-1812-45CA-B623-CA1AA52A1205}" type="slidenum">
              <a:rPr lang="en-GB" smtClean="0"/>
              <a:t>‹nr.›</a:t>
            </a:fld>
            <a:endParaRPr lang="en-GB"/>
          </a:p>
        </p:txBody>
      </p:sp>
    </p:spTree>
    <p:extLst>
      <p:ext uri="{BB962C8B-B14F-4D97-AF65-F5344CB8AC3E}">
        <p14:creationId xmlns:p14="http://schemas.microsoft.com/office/powerpoint/2010/main" val="1142498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fld id="{961DCD71-1812-45CA-B623-CA1AA52A1205}" type="slidenum">
              <a:rPr lang="en-GB" smtClean="0"/>
              <a:t>5</a:t>
            </a:fld>
            <a:endParaRPr lang="en-GB"/>
          </a:p>
        </p:txBody>
      </p:sp>
    </p:spTree>
    <p:extLst>
      <p:ext uri="{BB962C8B-B14F-4D97-AF65-F5344CB8AC3E}">
        <p14:creationId xmlns:p14="http://schemas.microsoft.com/office/powerpoint/2010/main" val="1307679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11/9/2020</a:t>
            </a:fld>
            <a:endParaRPr lang="en-US"/>
          </a:p>
        </p:txBody>
      </p:sp>
      <p:sp>
        <p:nvSpPr>
          <p:cNvPr id="6" name="Holder 6"/>
          <p:cNvSpPr>
            <a:spLocks noGrp="1"/>
          </p:cNvSpPr>
          <p:nvPr>
            <p:ph type="sldNum" sz="quarter" idx="7"/>
          </p:nvPr>
        </p:nvSpPr>
        <p:spPr/>
        <p:txBody>
          <a:bodyPr lIns="0" tIns="0" rIns="0" bIns="0"/>
          <a:lstStyle>
            <a:lvl1pPr>
              <a:defRPr sz="1300" b="0" i="0">
                <a:solidFill>
                  <a:schemeClr val="tx1"/>
                </a:solidFill>
                <a:latin typeface="Arial"/>
                <a:cs typeface="Arial"/>
              </a:defRPr>
            </a:lvl1pPr>
          </a:lstStyle>
          <a:p>
            <a:pPr marL="38100">
              <a:lnSpc>
                <a:spcPct val="100000"/>
              </a:lnSpc>
              <a:spcBef>
                <a:spcPts val="70"/>
              </a:spcBef>
            </a:pPr>
            <a:fld id="{81D60167-4931-47E6-BA6A-407CBD079E47}" type="slidenum">
              <a:rPr spc="-50" dirty="0"/>
              <a:t>‹nr.›</a:t>
            </a:fld>
            <a:endParaRPr spc="-5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11/9/2020</a:t>
            </a:fld>
            <a:endParaRPr lang="en-US"/>
          </a:p>
        </p:txBody>
      </p:sp>
      <p:sp>
        <p:nvSpPr>
          <p:cNvPr id="6" name="Holder 6"/>
          <p:cNvSpPr>
            <a:spLocks noGrp="1"/>
          </p:cNvSpPr>
          <p:nvPr>
            <p:ph type="sldNum" sz="quarter" idx="7"/>
          </p:nvPr>
        </p:nvSpPr>
        <p:spPr/>
        <p:txBody>
          <a:bodyPr lIns="0" tIns="0" rIns="0" bIns="0"/>
          <a:lstStyle>
            <a:lvl1pPr>
              <a:defRPr sz="1300" b="0" i="0">
                <a:solidFill>
                  <a:schemeClr val="tx1"/>
                </a:solidFill>
                <a:latin typeface="Arial"/>
                <a:cs typeface="Arial"/>
              </a:defRPr>
            </a:lvl1pPr>
          </a:lstStyle>
          <a:p>
            <a:pPr marL="38100">
              <a:lnSpc>
                <a:spcPct val="100000"/>
              </a:lnSpc>
              <a:spcBef>
                <a:spcPts val="70"/>
              </a:spcBef>
            </a:pPr>
            <a:fld id="{81D60167-4931-47E6-BA6A-407CBD079E47}" type="slidenum">
              <a:rPr spc="-50" dirty="0"/>
              <a:t>‹nr.›</a:t>
            </a:fld>
            <a:endParaRPr spc="-5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11/9/2020</a:t>
            </a:fld>
            <a:endParaRPr lang="en-US"/>
          </a:p>
        </p:txBody>
      </p:sp>
      <p:sp>
        <p:nvSpPr>
          <p:cNvPr id="7" name="Holder 7"/>
          <p:cNvSpPr>
            <a:spLocks noGrp="1"/>
          </p:cNvSpPr>
          <p:nvPr>
            <p:ph type="sldNum" sz="quarter" idx="7"/>
          </p:nvPr>
        </p:nvSpPr>
        <p:spPr/>
        <p:txBody>
          <a:bodyPr lIns="0" tIns="0" rIns="0" bIns="0"/>
          <a:lstStyle>
            <a:lvl1pPr>
              <a:defRPr sz="1300" b="0" i="0">
                <a:solidFill>
                  <a:schemeClr val="tx1"/>
                </a:solidFill>
                <a:latin typeface="Arial"/>
                <a:cs typeface="Arial"/>
              </a:defRPr>
            </a:lvl1pPr>
          </a:lstStyle>
          <a:p>
            <a:pPr marL="38100">
              <a:lnSpc>
                <a:spcPct val="100000"/>
              </a:lnSpc>
              <a:spcBef>
                <a:spcPts val="70"/>
              </a:spcBef>
            </a:pPr>
            <a:fld id="{81D60167-4931-47E6-BA6A-407CBD079E47}" type="slidenum">
              <a:rPr spc="-50" dirty="0"/>
              <a:t>‹nr.›</a:t>
            </a:fld>
            <a:endParaRPr spc="-5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11/9/2020</a:t>
            </a:fld>
            <a:endParaRPr lang="en-US"/>
          </a:p>
        </p:txBody>
      </p:sp>
      <p:sp>
        <p:nvSpPr>
          <p:cNvPr id="5" name="Holder 5"/>
          <p:cNvSpPr>
            <a:spLocks noGrp="1"/>
          </p:cNvSpPr>
          <p:nvPr>
            <p:ph type="sldNum" sz="quarter" idx="7"/>
          </p:nvPr>
        </p:nvSpPr>
        <p:spPr/>
        <p:txBody>
          <a:bodyPr lIns="0" tIns="0" rIns="0" bIns="0"/>
          <a:lstStyle>
            <a:lvl1pPr>
              <a:defRPr sz="1300" b="0" i="0">
                <a:solidFill>
                  <a:schemeClr val="tx1"/>
                </a:solidFill>
                <a:latin typeface="Arial"/>
                <a:cs typeface="Arial"/>
              </a:defRPr>
            </a:lvl1pPr>
          </a:lstStyle>
          <a:p>
            <a:pPr marL="38100">
              <a:lnSpc>
                <a:spcPct val="100000"/>
              </a:lnSpc>
              <a:spcBef>
                <a:spcPts val="70"/>
              </a:spcBef>
            </a:pPr>
            <a:fld id="{81D60167-4931-47E6-BA6A-407CBD079E47}" type="slidenum">
              <a:rPr spc="-50" dirty="0"/>
              <a:t>‹nr.›</a:t>
            </a:fld>
            <a:endParaRPr spc="-5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11/9/2020</a:t>
            </a:fld>
            <a:endParaRPr lang="en-US"/>
          </a:p>
        </p:txBody>
      </p:sp>
      <p:sp>
        <p:nvSpPr>
          <p:cNvPr id="4" name="Holder 4"/>
          <p:cNvSpPr>
            <a:spLocks noGrp="1"/>
          </p:cNvSpPr>
          <p:nvPr>
            <p:ph type="sldNum" sz="quarter" idx="7"/>
          </p:nvPr>
        </p:nvSpPr>
        <p:spPr/>
        <p:txBody>
          <a:bodyPr lIns="0" tIns="0" rIns="0" bIns="0"/>
          <a:lstStyle>
            <a:lvl1pPr>
              <a:defRPr sz="1300" b="0" i="0">
                <a:solidFill>
                  <a:schemeClr val="tx1"/>
                </a:solidFill>
                <a:latin typeface="Arial"/>
                <a:cs typeface="Arial"/>
              </a:defRPr>
            </a:lvl1pPr>
          </a:lstStyle>
          <a:p>
            <a:pPr marL="38100">
              <a:lnSpc>
                <a:spcPct val="100000"/>
              </a:lnSpc>
              <a:spcBef>
                <a:spcPts val="70"/>
              </a:spcBef>
            </a:pPr>
            <a:fld id="{81D60167-4931-47E6-BA6A-407CBD079E47}" type="slidenum">
              <a:rPr spc="-50" dirty="0"/>
              <a:t>‹nr.›</a:t>
            </a:fld>
            <a:endParaRPr spc="-5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11/9/2020</a:t>
            </a:fld>
            <a:endParaRPr lang="en-US"/>
          </a:p>
        </p:txBody>
      </p:sp>
      <p:sp>
        <p:nvSpPr>
          <p:cNvPr id="6" name="Holder 6"/>
          <p:cNvSpPr>
            <a:spLocks noGrp="1"/>
          </p:cNvSpPr>
          <p:nvPr>
            <p:ph type="sldNum" sz="quarter" idx="7"/>
          </p:nvPr>
        </p:nvSpPr>
        <p:spPr>
          <a:xfrm>
            <a:off x="7325851" y="9692954"/>
            <a:ext cx="249554" cy="232409"/>
          </a:xfrm>
          <a:prstGeom prst="rect">
            <a:avLst/>
          </a:prstGeom>
        </p:spPr>
        <p:txBody>
          <a:bodyPr wrap="square" lIns="0" tIns="0" rIns="0" bIns="0">
            <a:spAutoFit/>
          </a:bodyPr>
          <a:lstStyle>
            <a:lvl1pPr>
              <a:defRPr sz="1300" b="0" i="0">
                <a:solidFill>
                  <a:schemeClr val="tx1"/>
                </a:solidFill>
                <a:latin typeface="Arial"/>
                <a:cs typeface="Arial"/>
              </a:defRPr>
            </a:lvl1pPr>
          </a:lstStyle>
          <a:p>
            <a:pPr marL="38100">
              <a:lnSpc>
                <a:spcPct val="100000"/>
              </a:lnSpc>
              <a:spcBef>
                <a:spcPts val="70"/>
              </a:spcBef>
            </a:pPr>
            <a:fld id="{81D60167-4931-47E6-BA6A-407CBD079E47}" type="slidenum">
              <a:rPr spc="-50" dirty="0"/>
              <a:t>‹nr.›</a:t>
            </a:fld>
            <a:endParaRPr spc="-5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6.jp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mailto:jcastonguay@cognisens.com" TargetMode="External"/><Relationship Id="rId2" Type="http://schemas.openxmlformats.org/officeDocument/2006/relationships/image" Target="../media/image17.jpg"/><Relationship Id="rId1" Type="http://schemas.openxmlformats.org/officeDocument/2006/relationships/slideLayout" Target="../slideLayouts/slideLayout5.xml"/><Relationship Id="rId5" Type="http://schemas.openxmlformats.org/officeDocument/2006/relationships/image" Target="../media/image2.png"/><Relationship Id="rId4" Type="http://schemas.openxmlformats.org/officeDocument/2006/relationships/hyperlink" Target="mailto:skozak@cognisens.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6.jp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jpg"/><Relationship Id="rId1" Type="http://schemas.openxmlformats.org/officeDocument/2006/relationships/slideLayout" Target="../slideLayouts/slideLayout5.xml"/><Relationship Id="rId4" Type="http://schemas.openxmlformats.org/officeDocument/2006/relationships/image" Target="../media/image13.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jp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5.jp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96106" y="930362"/>
            <a:ext cx="6567487" cy="3558822"/>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596106" y="841391"/>
            <a:ext cx="6567805" cy="3695700"/>
          </a:xfrm>
          <a:custGeom>
            <a:avLst/>
            <a:gdLst/>
            <a:ahLst/>
            <a:cxnLst/>
            <a:rect l="l" t="t" r="r" b="b"/>
            <a:pathLst>
              <a:path w="6567805" h="3695700">
                <a:moveTo>
                  <a:pt x="0" y="0"/>
                </a:moveTo>
                <a:lnTo>
                  <a:pt x="6567487" y="0"/>
                </a:lnTo>
                <a:lnTo>
                  <a:pt x="6567487" y="3695699"/>
                </a:lnTo>
                <a:lnTo>
                  <a:pt x="0" y="3695699"/>
                </a:lnTo>
                <a:lnTo>
                  <a:pt x="0" y="0"/>
                </a:lnTo>
                <a:close/>
              </a:path>
            </a:pathLst>
          </a:custGeom>
          <a:ln w="13034">
            <a:solidFill>
              <a:srgbClr val="000000"/>
            </a:solidFill>
          </a:ln>
        </p:spPr>
        <p:txBody>
          <a:bodyPr wrap="square" lIns="0" tIns="0" rIns="0" bIns="0" rtlCol="0"/>
          <a:lstStyle/>
          <a:p>
            <a:endParaRPr/>
          </a:p>
        </p:txBody>
      </p:sp>
      <p:sp>
        <p:nvSpPr>
          <p:cNvPr id="4" name="object 4"/>
          <p:cNvSpPr txBox="1"/>
          <p:nvPr/>
        </p:nvSpPr>
        <p:spPr>
          <a:xfrm>
            <a:off x="964032" y="4813152"/>
            <a:ext cx="5666740" cy="1878399"/>
          </a:xfrm>
          <a:prstGeom prst="rect">
            <a:avLst/>
          </a:prstGeom>
        </p:spPr>
        <p:txBody>
          <a:bodyPr vert="horz" wrap="square" lIns="0" tIns="11430" rIns="0" bIns="0" rtlCol="0">
            <a:spAutoFit/>
          </a:bodyPr>
          <a:lstStyle/>
          <a:p>
            <a:pPr marL="12700" marR="5080">
              <a:lnSpc>
                <a:spcPct val="102600"/>
              </a:lnSpc>
              <a:spcBef>
                <a:spcPts val="90"/>
              </a:spcBef>
            </a:pPr>
            <a:r>
              <a:rPr sz="1300" spc="-55" dirty="0">
                <a:latin typeface="Arial"/>
                <a:cs typeface="Arial"/>
              </a:rPr>
              <a:t>Training </a:t>
            </a:r>
            <a:r>
              <a:rPr sz="1300" spc="-45" dirty="0">
                <a:latin typeface="Arial"/>
                <a:cs typeface="Arial"/>
              </a:rPr>
              <a:t>and </a:t>
            </a:r>
            <a:r>
              <a:rPr sz="1300" spc="-20" dirty="0">
                <a:latin typeface="Arial"/>
                <a:cs typeface="Arial"/>
              </a:rPr>
              <a:t>simulation </a:t>
            </a:r>
            <a:r>
              <a:rPr sz="1300" spc="-45" dirty="0">
                <a:latin typeface="Arial"/>
                <a:cs typeface="Arial"/>
              </a:rPr>
              <a:t>programs </a:t>
            </a:r>
            <a:r>
              <a:rPr sz="1300" spc="-70" dirty="0">
                <a:latin typeface="Arial"/>
                <a:cs typeface="Arial"/>
              </a:rPr>
              <a:t>can </a:t>
            </a:r>
            <a:r>
              <a:rPr sz="1300" spc="-40" dirty="0">
                <a:latin typeface="Arial"/>
                <a:cs typeface="Arial"/>
              </a:rPr>
              <a:t>be </a:t>
            </a:r>
            <a:r>
              <a:rPr sz="1300" spc="-45" dirty="0">
                <a:latin typeface="Arial"/>
                <a:cs typeface="Arial"/>
              </a:rPr>
              <a:t>enhanced </a:t>
            </a:r>
            <a:r>
              <a:rPr sz="1300" spc="-35" dirty="0">
                <a:latin typeface="Arial"/>
                <a:cs typeface="Arial"/>
              </a:rPr>
              <a:t>by </a:t>
            </a:r>
            <a:r>
              <a:rPr sz="1300" dirty="0">
                <a:latin typeface="Arial"/>
                <a:cs typeface="Arial"/>
              </a:rPr>
              <a:t>the </a:t>
            </a:r>
            <a:r>
              <a:rPr sz="1300" spc="-15" dirty="0">
                <a:latin typeface="Arial"/>
                <a:cs typeface="Arial"/>
              </a:rPr>
              <a:t>structuring </a:t>
            </a:r>
            <a:r>
              <a:rPr sz="1300" spc="-30" dirty="0">
                <a:latin typeface="Arial"/>
                <a:cs typeface="Arial"/>
              </a:rPr>
              <a:t>learning  methods </a:t>
            </a:r>
            <a:r>
              <a:rPr sz="1300" spc="25" dirty="0">
                <a:latin typeface="Arial"/>
                <a:cs typeface="Arial"/>
              </a:rPr>
              <a:t>to </a:t>
            </a:r>
            <a:r>
              <a:rPr sz="1300" spc="-40" dirty="0">
                <a:latin typeface="Arial"/>
                <a:cs typeface="Arial"/>
              </a:rPr>
              <a:t>deal </a:t>
            </a:r>
            <a:r>
              <a:rPr sz="1300" spc="20" dirty="0">
                <a:latin typeface="Arial"/>
                <a:cs typeface="Arial"/>
              </a:rPr>
              <a:t>with </a:t>
            </a:r>
            <a:r>
              <a:rPr sz="1300" spc="-15" dirty="0">
                <a:latin typeface="Arial"/>
                <a:cs typeface="Arial"/>
              </a:rPr>
              <a:t>content </a:t>
            </a:r>
            <a:r>
              <a:rPr sz="1300" spc="-30" dirty="0">
                <a:latin typeface="Arial"/>
                <a:cs typeface="Arial"/>
              </a:rPr>
              <a:t>load </a:t>
            </a:r>
            <a:r>
              <a:rPr sz="1300" spc="-45" dirty="0">
                <a:latin typeface="Arial"/>
                <a:cs typeface="Arial"/>
              </a:rPr>
              <a:t>and </a:t>
            </a:r>
            <a:r>
              <a:rPr sz="1300" spc="-30" dirty="0">
                <a:latin typeface="Arial"/>
                <a:cs typeface="Arial"/>
              </a:rPr>
              <a:t>overload, </a:t>
            </a:r>
            <a:r>
              <a:rPr sz="1300" spc="-10" dirty="0">
                <a:latin typeface="Arial"/>
                <a:cs typeface="Arial"/>
              </a:rPr>
              <a:t>while </a:t>
            </a:r>
            <a:r>
              <a:rPr sz="1300" spc="-35" dirty="0">
                <a:latin typeface="Arial"/>
                <a:cs typeface="Arial"/>
              </a:rPr>
              <a:t>developing </a:t>
            </a:r>
            <a:r>
              <a:rPr sz="1300" spc="-30" dirty="0">
                <a:latin typeface="Arial"/>
                <a:cs typeface="Arial"/>
              </a:rPr>
              <a:t>applications  </a:t>
            </a:r>
            <a:r>
              <a:rPr sz="1300" spc="-25" dirty="0">
                <a:latin typeface="Arial"/>
                <a:cs typeface="Arial"/>
              </a:rPr>
              <a:t>more </a:t>
            </a:r>
            <a:r>
              <a:rPr sz="1300" spc="-40" dirty="0">
                <a:latin typeface="Arial"/>
                <a:cs typeface="Arial"/>
              </a:rPr>
              <a:t>precisely </a:t>
            </a:r>
            <a:r>
              <a:rPr sz="1300" spc="-25" dirty="0">
                <a:latin typeface="Arial"/>
                <a:cs typeface="Arial"/>
              </a:rPr>
              <a:t>relevant </a:t>
            </a:r>
            <a:r>
              <a:rPr sz="1300" spc="25" dirty="0">
                <a:latin typeface="Arial"/>
                <a:cs typeface="Arial"/>
              </a:rPr>
              <a:t>to </a:t>
            </a:r>
            <a:r>
              <a:rPr sz="1300" spc="-30" dirty="0">
                <a:latin typeface="Arial"/>
                <a:cs typeface="Arial"/>
              </a:rPr>
              <a:t>real </a:t>
            </a:r>
            <a:r>
              <a:rPr sz="1300" dirty="0">
                <a:latin typeface="Arial"/>
                <a:cs typeface="Arial"/>
              </a:rPr>
              <a:t>world </a:t>
            </a:r>
            <a:r>
              <a:rPr sz="1300" spc="-70" dirty="0">
                <a:latin typeface="Arial"/>
                <a:cs typeface="Arial"/>
              </a:rPr>
              <a:t>usage. </a:t>
            </a:r>
            <a:r>
              <a:rPr sz="1300" spc="-25" dirty="0">
                <a:latin typeface="Arial"/>
                <a:cs typeface="Arial"/>
              </a:rPr>
              <a:t>Additionally, </a:t>
            </a:r>
            <a:r>
              <a:rPr sz="1300" dirty="0">
                <a:latin typeface="Arial"/>
                <a:cs typeface="Arial"/>
              </a:rPr>
              <a:t>the </a:t>
            </a:r>
            <a:r>
              <a:rPr sz="1300" spc="-25" dirty="0">
                <a:latin typeface="Arial"/>
                <a:cs typeface="Arial"/>
              </a:rPr>
              <a:t>efficiency </a:t>
            </a:r>
            <a:r>
              <a:rPr sz="1300" spc="-45" dirty="0">
                <a:latin typeface="Arial"/>
                <a:cs typeface="Arial"/>
              </a:rPr>
              <a:t>and  </a:t>
            </a:r>
            <a:r>
              <a:rPr sz="1300" spc="-40" dirty="0">
                <a:latin typeface="Arial"/>
                <a:cs typeface="Arial"/>
              </a:rPr>
              <a:t>effectiveness </a:t>
            </a:r>
            <a:r>
              <a:rPr sz="1300" spc="10" dirty="0">
                <a:latin typeface="Arial"/>
                <a:cs typeface="Arial"/>
              </a:rPr>
              <a:t>of </a:t>
            </a:r>
            <a:r>
              <a:rPr sz="1300" spc="-15" dirty="0">
                <a:latin typeface="Arial"/>
                <a:cs typeface="Arial"/>
              </a:rPr>
              <a:t>training </a:t>
            </a:r>
            <a:r>
              <a:rPr sz="1300" spc="-70" dirty="0">
                <a:latin typeface="Arial"/>
                <a:cs typeface="Arial"/>
              </a:rPr>
              <a:t>can </a:t>
            </a:r>
            <a:r>
              <a:rPr sz="1300" spc="-40" dirty="0">
                <a:latin typeface="Arial"/>
                <a:cs typeface="Arial"/>
              </a:rPr>
              <a:t>be </a:t>
            </a:r>
            <a:r>
              <a:rPr sz="1300" spc="-50" dirty="0">
                <a:latin typeface="Arial"/>
                <a:cs typeface="Arial"/>
              </a:rPr>
              <a:t>measured </a:t>
            </a:r>
            <a:r>
              <a:rPr sz="1300" spc="-45" dirty="0">
                <a:latin typeface="Arial"/>
                <a:cs typeface="Arial"/>
              </a:rPr>
              <a:t>and </a:t>
            </a:r>
            <a:r>
              <a:rPr sz="1300" spc="-30" dirty="0">
                <a:latin typeface="Arial"/>
                <a:cs typeface="Arial"/>
              </a:rPr>
              <a:t>adapting </a:t>
            </a:r>
            <a:r>
              <a:rPr sz="1300" spc="-40" dirty="0">
                <a:latin typeface="Arial"/>
                <a:cs typeface="Arial"/>
              </a:rPr>
              <a:t>accordingly </a:t>
            </a:r>
            <a:r>
              <a:rPr sz="1300" spc="-35" dirty="0">
                <a:latin typeface="Arial"/>
                <a:cs typeface="Arial"/>
              </a:rPr>
              <a:t>by </a:t>
            </a:r>
            <a:r>
              <a:rPr sz="1300" spc="-20" dirty="0">
                <a:latin typeface="Arial"/>
                <a:cs typeface="Arial"/>
              </a:rPr>
              <a:t>integrating  </a:t>
            </a:r>
            <a:r>
              <a:rPr sz="1300" spc="-40" dirty="0">
                <a:latin typeface="Arial"/>
                <a:cs typeface="Arial"/>
              </a:rPr>
              <a:t>on-going </a:t>
            </a:r>
            <a:r>
              <a:rPr sz="1300" spc="-10" dirty="0">
                <a:latin typeface="Arial"/>
                <a:cs typeface="Arial"/>
              </a:rPr>
              <a:t>monitoring </a:t>
            </a:r>
            <a:r>
              <a:rPr sz="1300" spc="-40" dirty="0">
                <a:latin typeface="Arial"/>
                <a:cs typeface="Arial"/>
              </a:rPr>
              <a:t>via </a:t>
            </a:r>
            <a:r>
              <a:rPr sz="1300" spc="-70" dirty="0">
                <a:latin typeface="Arial"/>
                <a:cs typeface="Arial"/>
              </a:rPr>
              <a:t>key </a:t>
            </a:r>
            <a:r>
              <a:rPr sz="1300" spc="-30" dirty="0">
                <a:latin typeface="Arial"/>
                <a:cs typeface="Arial"/>
              </a:rPr>
              <a:t>performance indicators. </a:t>
            </a:r>
            <a:r>
              <a:rPr sz="1300" spc="-70" dirty="0">
                <a:latin typeface="Arial"/>
                <a:cs typeface="Arial"/>
              </a:rPr>
              <a:t>This </a:t>
            </a:r>
            <a:r>
              <a:rPr sz="1300" spc="-5" dirty="0">
                <a:latin typeface="Arial"/>
                <a:cs typeface="Arial"/>
              </a:rPr>
              <a:t>in </a:t>
            </a:r>
            <a:r>
              <a:rPr sz="1300" spc="15" dirty="0">
                <a:latin typeface="Arial"/>
                <a:cs typeface="Arial"/>
              </a:rPr>
              <a:t>turn </a:t>
            </a:r>
            <a:r>
              <a:rPr sz="1300" spc="-35" dirty="0">
                <a:latin typeface="Arial"/>
                <a:cs typeface="Arial"/>
              </a:rPr>
              <a:t>allows  </a:t>
            </a:r>
            <a:r>
              <a:rPr sz="1300" spc="-45" dirty="0">
                <a:latin typeface="Arial"/>
                <a:cs typeface="Arial"/>
              </a:rPr>
              <a:t>organizations </a:t>
            </a:r>
            <a:r>
              <a:rPr sz="1300" spc="25" dirty="0">
                <a:latin typeface="Arial"/>
                <a:cs typeface="Arial"/>
              </a:rPr>
              <a:t>to </a:t>
            </a:r>
            <a:r>
              <a:rPr sz="1300" spc="-65" dirty="0">
                <a:latin typeface="Arial"/>
                <a:cs typeface="Arial"/>
              </a:rPr>
              <a:t>go </a:t>
            </a:r>
            <a:r>
              <a:rPr sz="1300" spc="-35" dirty="0">
                <a:latin typeface="Arial"/>
                <a:cs typeface="Arial"/>
              </a:rPr>
              <a:t>beyond </a:t>
            </a:r>
            <a:r>
              <a:rPr sz="1300" spc="-15" dirty="0">
                <a:latin typeface="Arial"/>
                <a:cs typeface="Arial"/>
              </a:rPr>
              <a:t>training </a:t>
            </a:r>
            <a:r>
              <a:rPr sz="1300" spc="-45" dirty="0">
                <a:latin typeface="Arial"/>
                <a:cs typeface="Arial"/>
              </a:rPr>
              <a:t>and </a:t>
            </a:r>
            <a:r>
              <a:rPr sz="1300" spc="25" dirty="0">
                <a:latin typeface="Arial"/>
                <a:cs typeface="Arial"/>
              </a:rPr>
              <a:t>to </a:t>
            </a:r>
            <a:r>
              <a:rPr sz="1300" spc="-15" dirty="0">
                <a:latin typeface="Arial"/>
                <a:cs typeface="Arial"/>
              </a:rPr>
              <a:t>allow </a:t>
            </a:r>
            <a:r>
              <a:rPr sz="1300" spc="-30" dirty="0">
                <a:latin typeface="Arial"/>
                <a:cs typeface="Arial"/>
              </a:rPr>
              <a:t>performance </a:t>
            </a:r>
            <a:r>
              <a:rPr sz="1300" spc="-55" dirty="0">
                <a:latin typeface="Arial"/>
                <a:cs typeface="Arial"/>
              </a:rPr>
              <a:t>readiness </a:t>
            </a:r>
            <a:r>
              <a:rPr sz="1300" spc="25" dirty="0">
                <a:latin typeface="Arial"/>
                <a:cs typeface="Arial"/>
              </a:rPr>
              <a:t>to </a:t>
            </a:r>
            <a:r>
              <a:rPr sz="1300" spc="-40" dirty="0">
                <a:latin typeface="Arial"/>
                <a:cs typeface="Arial"/>
              </a:rPr>
              <a:t>be  </a:t>
            </a:r>
            <a:r>
              <a:rPr sz="1300" spc="-30" dirty="0">
                <a:latin typeface="Arial"/>
                <a:cs typeface="Arial"/>
              </a:rPr>
              <a:t>realistically</a:t>
            </a:r>
            <a:r>
              <a:rPr sz="1300" spc="-60" dirty="0">
                <a:latin typeface="Arial"/>
                <a:cs typeface="Arial"/>
              </a:rPr>
              <a:t> </a:t>
            </a:r>
            <a:r>
              <a:rPr sz="1300" spc="-85" dirty="0">
                <a:latin typeface="Arial"/>
                <a:cs typeface="Arial"/>
              </a:rPr>
              <a:t>assessed.</a:t>
            </a:r>
            <a:endParaRPr lang="nl-NL" sz="1300" spc="-85" dirty="0">
              <a:latin typeface="Arial"/>
              <a:cs typeface="Arial"/>
            </a:endParaRPr>
          </a:p>
          <a:p>
            <a:pPr marL="12700" marR="5080">
              <a:lnSpc>
                <a:spcPct val="102600"/>
              </a:lnSpc>
              <a:spcBef>
                <a:spcPts val="90"/>
              </a:spcBef>
            </a:pPr>
            <a:endParaRPr lang="nl-NL" sz="1300" spc="-85" dirty="0">
              <a:latin typeface="Arial"/>
              <a:cs typeface="Arial"/>
            </a:endParaRPr>
          </a:p>
          <a:p>
            <a:pPr marL="12700" marR="5080">
              <a:lnSpc>
                <a:spcPct val="102600"/>
              </a:lnSpc>
              <a:spcBef>
                <a:spcPts val="90"/>
              </a:spcBef>
            </a:pPr>
            <a:endParaRPr sz="1300" dirty="0">
              <a:latin typeface="Arial"/>
              <a:cs typeface="Arial"/>
            </a:endParaRPr>
          </a:p>
        </p:txBody>
      </p:sp>
      <p:pic>
        <p:nvPicPr>
          <p:cNvPr id="1026" name="Picture 2" descr="eyeforvision">
            <a:extLst>
              <a:ext uri="{FF2B5EF4-FFF2-40B4-BE49-F238E27FC236}">
                <a16:creationId xmlns:a16="http://schemas.microsoft.com/office/drawing/2014/main" id="{2F3DF686-82DE-44CE-ADD0-20A2E0225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3023" y="8651788"/>
            <a:ext cx="2667000" cy="952500"/>
          </a:xfrm>
          <a:prstGeom prst="rect">
            <a:avLst/>
          </a:prstGeom>
          <a:noFill/>
          <a:extLst>
            <a:ext uri="{909E8E84-426E-40DD-AFC4-6F175D3DCCD1}">
              <a14:hiddenFill xmlns:a14="http://schemas.microsoft.com/office/drawing/2010/main">
                <a:solidFill>
                  <a:srgbClr val="FFFFFF"/>
                </a:solidFill>
              </a14:hiddenFill>
            </a:ext>
          </a:extLst>
        </p:spPr>
      </p:pic>
      <p:sp>
        <p:nvSpPr>
          <p:cNvPr id="7" name="Tekstvak 6">
            <a:extLst>
              <a:ext uri="{FF2B5EF4-FFF2-40B4-BE49-F238E27FC236}">
                <a16:creationId xmlns:a16="http://schemas.microsoft.com/office/drawing/2014/main" id="{6A6747CA-92A2-4EE9-BB2A-A4E692DC3DB1}"/>
              </a:ext>
            </a:extLst>
          </p:cNvPr>
          <p:cNvSpPr txBox="1"/>
          <p:nvPr/>
        </p:nvSpPr>
        <p:spPr>
          <a:xfrm>
            <a:off x="838200" y="6449421"/>
            <a:ext cx="6095999" cy="2308324"/>
          </a:xfrm>
          <a:prstGeom prst="rect">
            <a:avLst/>
          </a:prstGeom>
          <a:noFill/>
          <a:ln>
            <a:solidFill>
              <a:schemeClr val="accent1"/>
            </a:solidFill>
          </a:ln>
        </p:spPr>
        <p:txBody>
          <a:bodyPr wrap="square">
            <a:spAutoFit/>
          </a:bodyPr>
          <a:lstStyle/>
          <a:p>
            <a:pPr algn="l"/>
            <a:r>
              <a:rPr lang="en-US" b="1" i="0" dirty="0">
                <a:effectLst/>
                <a:latin typeface="Arial" panose="020B0604020202020204" pitchFamily="34" charset="0"/>
                <a:cs typeface="Arial" panose="020B0604020202020204" pitchFamily="34" charset="0"/>
              </a:rPr>
              <a:t>IMPROVING</a:t>
            </a:r>
            <a:br>
              <a:rPr lang="en-US" b="1" i="0" dirty="0">
                <a:effectLst/>
                <a:latin typeface="Arial" panose="020B0604020202020204" pitchFamily="34" charset="0"/>
                <a:cs typeface="Arial" panose="020B0604020202020204" pitchFamily="34" charset="0"/>
              </a:rPr>
            </a:br>
            <a:r>
              <a:rPr lang="en-US" b="1" i="0" dirty="0">
                <a:effectLst/>
                <a:latin typeface="Arial" panose="020B0604020202020204" pitchFamily="34" charset="0"/>
                <a:cs typeface="Arial" panose="020B0604020202020204" pitchFamily="34" charset="0"/>
              </a:rPr>
              <a:t>WARFIGHTER TRAINING</a:t>
            </a:r>
          </a:p>
          <a:p>
            <a:pPr algn="l"/>
            <a:r>
              <a:rPr lang="en-US" b="0" i="0" dirty="0" err="1">
                <a:effectLst/>
                <a:latin typeface="Arial" panose="020B0604020202020204" pitchFamily="34" charset="0"/>
                <a:cs typeface="Arial" panose="020B0604020202020204" pitchFamily="34" charset="0"/>
              </a:rPr>
              <a:t>NeuroTrackerX</a:t>
            </a:r>
            <a:r>
              <a:rPr lang="en-US" b="0" i="0" dirty="0">
                <a:effectLst/>
                <a:latin typeface="Arial" panose="020B0604020202020204" pitchFamily="34" charset="0"/>
                <a:cs typeface="Arial" panose="020B0604020202020204" pitchFamily="34" charset="0"/>
              </a:rPr>
              <a:t> is leading the way in helping military organizations, general and special forces looking to improve war fighter training. Our cognitive enhancement training equips combat personnel with the necessary motor skills and functions to be more effective in critical conditions.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96106" y="991957"/>
            <a:ext cx="6567487" cy="3483539"/>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596106" y="841391"/>
            <a:ext cx="6567805" cy="3695700"/>
          </a:xfrm>
          <a:custGeom>
            <a:avLst/>
            <a:gdLst/>
            <a:ahLst/>
            <a:cxnLst/>
            <a:rect l="l" t="t" r="r" b="b"/>
            <a:pathLst>
              <a:path w="6567805" h="3695700">
                <a:moveTo>
                  <a:pt x="0" y="0"/>
                </a:moveTo>
                <a:lnTo>
                  <a:pt x="6567487" y="0"/>
                </a:lnTo>
                <a:lnTo>
                  <a:pt x="6567487" y="3695699"/>
                </a:lnTo>
                <a:lnTo>
                  <a:pt x="0" y="3695699"/>
                </a:lnTo>
                <a:lnTo>
                  <a:pt x="0" y="0"/>
                </a:lnTo>
                <a:close/>
              </a:path>
            </a:pathLst>
          </a:custGeom>
          <a:ln w="13034">
            <a:solidFill>
              <a:srgbClr val="000000"/>
            </a:solidFill>
          </a:ln>
        </p:spPr>
        <p:txBody>
          <a:bodyPr wrap="square" lIns="0" tIns="0" rIns="0" bIns="0" rtlCol="0"/>
          <a:lstStyle/>
          <a:p>
            <a:endParaRPr/>
          </a:p>
        </p:txBody>
      </p:sp>
      <p:sp>
        <p:nvSpPr>
          <p:cNvPr id="4" name="object 4"/>
          <p:cNvSpPr txBox="1"/>
          <p:nvPr/>
        </p:nvSpPr>
        <p:spPr>
          <a:xfrm>
            <a:off x="964032" y="4813125"/>
            <a:ext cx="5810885" cy="3611879"/>
          </a:xfrm>
          <a:prstGeom prst="rect">
            <a:avLst/>
          </a:prstGeom>
        </p:spPr>
        <p:txBody>
          <a:bodyPr vert="horz" wrap="square" lIns="0" tIns="16510" rIns="0" bIns="0" rtlCol="0">
            <a:spAutoFit/>
          </a:bodyPr>
          <a:lstStyle/>
          <a:p>
            <a:pPr marL="12700">
              <a:lnSpc>
                <a:spcPct val="100000"/>
              </a:lnSpc>
              <a:spcBef>
                <a:spcPts val="130"/>
              </a:spcBef>
            </a:pPr>
            <a:r>
              <a:rPr sz="1200" b="1" spc="-80" dirty="0">
                <a:latin typeface="Arial"/>
                <a:cs typeface="Arial"/>
              </a:rPr>
              <a:t>NeuroTracker </a:t>
            </a:r>
            <a:r>
              <a:rPr sz="1200" b="1" spc="-55" dirty="0">
                <a:latin typeface="Arial"/>
                <a:cs typeface="Arial"/>
              </a:rPr>
              <a:t>Data </a:t>
            </a:r>
            <a:r>
              <a:rPr sz="1200" b="1" spc="-80" dirty="0">
                <a:latin typeface="Arial"/>
                <a:cs typeface="Arial"/>
              </a:rPr>
              <a:t>Analytics </a:t>
            </a:r>
            <a:r>
              <a:rPr sz="1200" b="1" spc="-70" dirty="0">
                <a:latin typeface="Arial"/>
                <a:cs typeface="Arial"/>
              </a:rPr>
              <a:t>and</a:t>
            </a:r>
            <a:r>
              <a:rPr sz="1200" b="1" spc="-5" dirty="0">
                <a:latin typeface="Arial"/>
                <a:cs typeface="Arial"/>
              </a:rPr>
              <a:t> </a:t>
            </a:r>
            <a:r>
              <a:rPr sz="1200" b="1" spc="-70" dirty="0">
                <a:latin typeface="Arial"/>
                <a:cs typeface="Arial"/>
              </a:rPr>
              <a:t>Reporting</a:t>
            </a:r>
            <a:endParaRPr sz="1200">
              <a:latin typeface="Arial"/>
              <a:cs typeface="Arial"/>
            </a:endParaRPr>
          </a:p>
          <a:p>
            <a:pPr marL="12700" marR="227329">
              <a:lnSpc>
                <a:spcPct val="101899"/>
              </a:lnSpc>
            </a:pPr>
            <a:r>
              <a:rPr sz="1200" dirty="0">
                <a:latin typeface="Arial"/>
                <a:cs typeface="Arial"/>
              </a:rPr>
              <a:t>Monthly </a:t>
            </a:r>
            <a:r>
              <a:rPr sz="1200" spc="-45" dirty="0">
                <a:latin typeface="Arial"/>
                <a:cs typeface="Arial"/>
              </a:rPr>
              <a:t>Performance </a:t>
            </a:r>
            <a:r>
              <a:rPr sz="1200" spc="-50" dirty="0">
                <a:latin typeface="Arial"/>
                <a:cs typeface="Arial"/>
              </a:rPr>
              <a:t>Reports </a:t>
            </a:r>
            <a:r>
              <a:rPr sz="1200" spc="-55" dirty="0">
                <a:latin typeface="Arial"/>
                <a:cs typeface="Arial"/>
              </a:rPr>
              <a:t>– </a:t>
            </a:r>
            <a:r>
              <a:rPr sz="1200" spc="-60" dirty="0">
                <a:latin typeface="Arial"/>
                <a:cs typeface="Arial"/>
              </a:rPr>
              <a:t>Using </a:t>
            </a:r>
            <a:r>
              <a:rPr sz="1200" spc="-5" dirty="0">
                <a:latin typeface="Arial"/>
                <a:cs typeface="Arial"/>
              </a:rPr>
              <a:t>the </a:t>
            </a:r>
            <a:r>
              <a:rPr sz="1200" spc="-35" dirty="0">
                <a:latin typeface="Arial"/>
                <a:cs typeface="Arial"/>
              </a:rPr>
              <a:t>data </a:t>
            </a:r>
            <a:r>
              <a:rPr sz="1200" spc="-20" dirty="0">
                <a:latin typeface="Arial"/>
                <a:cs typeface="Arial"/>
              </a:rPr>
              <a:t>your </a:t>
            </a:r>
            <a:r>
              <a:rPr sz="1200" spc="-25" dirty="0">
                <a:latin typeface="Arial"/>
                <a:cs typeface="Arial"/>
              </a:rPr>
              <a:t>team </a:t>
            </a:r>
            <a:r>
              <a:rPr sz="1200" spc="-50" dirty="0">
                <a:latin typeface="Arial"/>
                <a:cs typeface="Arial"/>
              </a:rPr>
              <a:t>generates </a:t>
            </a:r>
            <a:r>
              <a:rPr sz="1200" dirty="0">
                <a:latin typeface="Arial"/>
                <a:cs typeface="Arial"/>
              </a:rPr>
              <a:t>from </a:t>
            </a:r>
            <a:r>
              <a:rPr sz="1200" spc="-40" dirty="0">
                <a:latin typeface="Arial"/>
                <a:cs typeface="Arial"/>
              </a:rPr>
              <a:t>hundreds </a:t>
            </a:r>
            <a:r>
              <a:rPr sz="1200" spc="15" dirty="0">
                <a:latin typeface="Arial"/>
                <a:cs typeface="Arial"/>
              </a:rPr>
              <a:t>of  </a:t>
            </a:r>
            <a:r>
              <a:rPr sz="1200" spc="-55" dirty="0">
                <a:latin typeface="Arial"/>
                <a:cs typeface="Arial"/>
              </a:rPr>
              <a:t>NeuroTracker </a:t>
            </a:r>
            <a:r>
              <a:rPr sz="1200" spc="-65" dirty="0">
                <a:latin typeface="Arial"/>
                <a:cs typeface="Arial"/>
              </a:rPr>
              <a:t>sessions,</a:t>
            </a:r>
            <a:r>
              <a:rPr sz="1200" spc="-40" dirty="0">
                <a:latin typeface="Arial"/>
                <a:cs typeface="Arial"/>
              </a:rPr>
              <a:t> </a:t>
            </a:r>
            <a:r>
              <a:rPr sz="1200" spc="-25" dirty="0">
                <a:latin typeface="Arial"/>
                <a:cs typeface="Arial"/>
              </a:rPr>
              <a:t>we</a:t>
            </a:r>
            <a:r>
              <a:rPr sz="1200" spc="-45" dirty="0">
                <a:latin typeface="Arial"/>
                <a:cs typeface="Arial"/>
              </a:rPr>
              <a:t> </a:t>
            </a:r>
            <a:r>
              <a:rPr sz="1200" spc="10" dirty="0">
                <a:latin typeface="Arial"/>
                <a:cs typeface="Arial"/>
              </a:rPr>
              <a:t>will</a:t>
            </a:r>
            <a:r>
              <a:rPr sz="1200" spc="-45" dirty="0">
                <a:latin typeface="Arial"/>
                <a:cs typeface="Arial"/>
              </a:rPr>
              <a:t> </a:t>
            </a:r>
            <a:r>
              <a:rPr sz="1200" spc="-25" dirty="0">
                <a:latin typeface="Arial"/>
                <a:cs typeface="Arial"/>
              </a:rPr>
              <a:t>help</a:t>
            </a:r>
            <a:r>
              <a:rPr sz="1200" spc="-55" dirty="0">
                <a:latin typeface="Arial"/>
                <a:cs typeface="Arial"/>
              </a:rPr>
              <a:t> </a:t>
            </a:r>
            <a:r>
              <a:rPr sz="1200" spc="-35" dirty="0">
                <a:latin typeface="Arial"/>
                <a:cs typeface="Arial"/>
              </a:rPr>
              <a:t>you</a:t>
            </a:r>
            <a:r>
              <a:rPr sz="1200" spc="-50" dirty="0">
                <a:latin typeface="Arial"/>
                <a:cs typeface="Arial"/>
              </a:rPr>
              <a:t> </a:t>
            </a:r>
            <a:r>
              <a:rPr sz="1200" spc="-5" dirty="0">
                <a:latin typeface="Arial"/>
                <a:cs typeface="Arial"/>
              </a:rPr>
              <a:t>identify</a:t>
            </a:r>
            <a:r>
              <a:rPr sz="1200" spc="-55" dirty="0">
                <a:latin typeface="Arial"/>
                <a:cs typeface="Arial"/>
              </a:rPr>
              <a:t> </a:t>
            </a:r>
            <a:r>
              <a:rPr sz="1200" spc="-25" dirty="0">
                <a:latin typeface="Arial"/>
                <a:cs typeface="Arial"/>
              </a:rPr>
              <a:t>trends</a:t>
            </a:r>
            <a:r>
              <a:rPr sz="1200" spc="-35" dirty="0">
                <a:latin typeface="Arial"/>
                <a:cs typeface="Arial"/>
              </a:rPr>
              <a:t> </a:t>
            </a:r>
            <a:r>
              <a:rPr sz="1200" spc="5" dirty="0">
                <a:latin typeface="Arial"/>
                <a:cs typeface="Arial"/>
              </a:rPr>
              <a:t>that</a:t>
            </a:r>
            <a:r>
              <a:rPr sz="1200" spc="-50" dirty="0">
                <a:latin typeface="Arial"/>
                <a:cs typeface="Arial"/>
              </a:rPr>
              <a:t> </a:t>
            </a:r>
            <a:r>
              <a:rPr sz="1200" spc="-10" dirty="0">
                <a:latin typeface="Arial"/>
                <a:cs typeface="Arial"/>
              </a:rPr>
              <a:t>aren’t</a:t>
            </a:r>
            <a:r>
              <a:rPr sz="1200" spc="-45" dirty="0">
                <a:latin typeface="Arial"/>
                <a:cs typeface="Arial"/>
              </a:rPr>
              <a:t> </a:t>
            </a:r>
            <a:r>
              <a:rPr sz="1200" spc="-40" dirty="0">
                <a:latin typeface="Arial"/>
                <a:cs typeface="Arial"/>
              </a:rPr>
              <a:t>obvious </a:t>
            </a:r>
            <a:r>
              <a:rPr sz="1200" spc="20" dirty="0">
                <a:latin typeface="Arial"/>
                <a:cs typeface="Arial"/>
              </a:rPr>
              <a:t>to</a:t>
            </a:r>
            <a:r>
              <a:rPr sz="1200" spc="-40" dirty="0">
                <a:latin typeface="Arial"/>
                <a:cs typeface="Arial"/>
              </a:rPr>
              <a:t> </a:t>
            </a:r>
            <a:r>
              <a:rPr sz="1200" spc="-5" dirty="0">
                <a:latin typeface="Arial"/>
                <a:cs typeface="Arial"/>
              </a:rPr>
              <a:t>the</a:t>
            </a:r>
            <a:r>
              <a:rPr sz="1200" spc="-40" dirty="0">
                <a:latin typeface="Arial"/>
                <a:cs typeface="Arial"/>
              </a:rPr>
              <a:t> </a:t>
            </a:r>
            <a:r>
              <a:rPr sz="1200" spc="-55" dirty="0">
                <a:latin typeface="Arial"/>
                <a:cs typeface="Arial"/>
              </a:rPr>
              <a:t>naked</a:t>
            </a:r>
            <a:endParaRPr sz="1200">
              <a:latin typeface="Arial"/>
              <a:cs typeface="Arial"/>
            </a:endParaRPr>
          </a:p>
          <a:p>
            <a:pPr marL="12700">
              <a:lnSpc>
                <a:spcPct val="100000"/>
              </a:lnSpc>
              <a:spcBef>
                <a:spcPts val="65"/>
              </a:spcBef>
            </a:pPr>
            <a:r>
              <a:rPr sz="1200" spc="-55" dirty="0">
                <a:latin typeface="Arial"/>
                <a:cs typeface="Arial"/>
              </a:rPr>
              <a:t>eye.</a:t>
            </a:r>
            <a:r>
              <a:rPr sz="1200" spc="-90" dirty="0">
                <a:latin typeface="Arial"/>
                <a:cs typeface="Arial"/>
              </a:rPr>
              <a:t> </a:t>
            </a:r>
            <a:r>
              <a:rPr sz="1200" spc="-70" dirty="0">
                <a:latin typeface="Arial"/>
                <a:cs typeface="Arial"/>
              </a:rPr>
              <a:t>We </a:t>
            </a:r>
            <a:r>
              <a:rPr sz="1200" spc="10" dirty="0">
                <a:latin typeface="Arial"/>
                <a:cs typeface="Arial"/>
              </a:rPr>
              <a:t>will </a:t>
            </a:r>
            <a:r>
              <a:rPr sz="1200" spc="-65" dirty="0">
                <a:latin typeface="Arial"/>
                <a:cs typeface="Arial"/>
              </a:rPr>
              <a:t>analyze </a:t>
            </a:r>
            <a:r>
              <a:rPr sz="1200" spc="-5" dirty="0">
                <a:latin typeface="Arial"/>
                <a:cs typeface="Arial"/>
              </a:rPr>
              <a:t>the </a:t>
            </a:r>
            <a:r>
              <a:rPr sz="1200" spc="-20" dirty="0">
                <a:latin typeface="Arial"/>
                <a:cs typeface="Arial"/>
              </a:rPr>
              <a:t>impact </a:t>
            </a:r>
            <a:r>
              <a:rPr sz="1200" spc="10" dirty="0">
                <a:latin typeface="Arial"/>
                <a:cs typeface="Arial"/>
              </a:rPr>
              <a:t>of </a:t>
            </a:r>
            <a:r>
              <a:rPr sz="1200" spc="-25" dirty="0">
                <a:latin typeface="Arial"/>
                <a:cs typeface="Arial"/>
              </a:rPr>
              <a:t>condition-specific </a:t>
            </a:r>
            <a:r>
              <a:rPr sz="1200" spc="-20" dirty="0">
                <a:latin typeface="Arial"/>
                <a:cs typeface="Arial"/>
              </a:rPr>
              <a:t>training on your </a:t>
            </a:r>
            <a:r>
              <a:rPr sz="1200" spc="-10" dirty="0">
                <a:latin typeface="Arial"/>
                <a:cs typeface="Arial"/>
              </a:rPr>
              <a:t>patient </a:t>
            </a:r>
            <a:r>
              <a:rPr sz="1200" spc="-60" dirty="0">
                <a:latin typeface="Arial"/>
                <a:cs typeface="Arial"/>
              </a:rPr>
              <a:t>scores.</a:t>
            </a:r>
            <a:endParaRPr sz="1200">
              <a:latin typeface="Arial"/>
              <a:cs typeface="Arial"/>
            </a:endParaRPr>
          </a:p>
          <a:p>
            <a:pPr>
              <a:lnSpc>
                <a:spcPct val="100000"/>
              </a:lnSpc>
              <a:spcBef>
                <a:spcPts val="5"/>
              </a:spcBef>
            </a:pPr>
            <a:endParaRPr sz="1300">
              <a:latin typeface="Arial"/>
              <a:cs typeface="Arial"/>
            </a:endParaRPr>
          </a:p>
          <a:p>
            <a:pPr marL="12700" marR="132080">
              <a:lnSpc>
                <a:spcPct val="101899"/>
              </a:lnSpc>
            </a:pPr>
            <a:r>
              <a:rPr sz="1200" spc="-70" dirty="0">
                <a:latin typeface="Arial"/>
                <a:cs typeface="Arial"/>
              </a:rPr>
              <a:t>We</a:t>
            </a:r>
            <a:r>
              <a:rPr sz="1200" spc="-45" dirty="0">
                <a:latin typeface="Arial"/>
                <a:cs typeface="Arial"/>
              </a:rPr>
              <a:t> </a:t>
            </a:r>
            <a:r>
              <a:rPr sz="1200" spc="-50" dirty="0">
                <a:latin typeface="Arial"/>
                <a:cs typeface="Arial"/>
              </a:rPr>
              <a:t>also</a:t>
            </a:r>
            <a:r>
              <a:rPr sz="1200" spc="-40" dirty="0">
                <a:latin typeface="Arial"/>
                <a:cs typeface="Arial"/>
              </a:rPr>
              <a:t> </a:t>
            </a:r>
            <a:r>
              <a:rPr sz="1200" spc="-5" dirty="0">
                <a:latin typeface="Arial"/>
                <a:cs typeface="Arial"/>
              </a:rPr>
              <a:t>offer</a:t>
            </a:r>
            <a:r>
              <a:rPr sz="1200" spc="-55" dirty="0">
                <a:latin typeface="Arial"/>
                <a:cs typeface="Arial"/>
              </a:rPr>
              <a:t> </a:t>
            </a:r>
            <a:r>
              <a:rPr sz="1200" spc="-20" dirty="0">
                <a:latin typeface="Arial"/>
                <a:cs typeface="Arial"/>
              </a:rPr>
              <a:t>individual</a:t>
            </a:r>
            <a:r>
              <a:rPr sz="1200" spc="-50" dirty="0">
                <a:latin typeface="Arial"/>
                <a:cs typeface="Arial"/>
              </a:rPr>
              <a:t> </a:t>
            </a:r>
            <a:r>
              <a:rPr sz="1200" spc="-20" dirty="0">
                <a:latin typeface="Arial"/>
                <a:cs typeface="Arial"/>
              </a:rPr>
              <a:t>reports</a:t>
            </a:r>
            <a:r>
              <a:rPr sz="1200" spc="-40" dirty="0">
                <a:latin typeface="Arial"/>
                <a:cs typeface="Arial"/>
              </a:rPr>
              <a:t> </a:t>
            </a:r>
            <a:r>
              <a:rPr sz="1200" spc="-65" dirty="0">
                <a:latin typeface="Arial"/>
                <a:cs typeface="Arial"/>
              </a:rPr>
              <a:t>so</a:t>
            </a:r>
            <a:r>
              <a:rPr sz="1200" spc="-40" dirty="0">
                <a:latin typeface="Arial"/>
                <a:cs typeface="Arial"/>
              </a:rPr>
              <a:t> </a:t>
            </a:r>
            <a:r>
              <a:rPr sz="1200" spc="5" dirty="0">
                <a:latin typeface="Arial"/>
                <a:cs typeface="Arial"/>
              </a:rPr>
              <a:t>that</a:t>
            </a:r>
            <a:r>
              <a:rPr sz="1200" spc="-50" dirty="0">
                <a:latin typeface="Arial"/>
                <a:cs typeface="Arial"/>
              </a:rPr>
              <a:t> </a:t>
            </a:r>
            <a:r>
              <a:rPr sz="1200" spc="-5" dirty="0">
                <a:latin typeface="Arial"/>
                <a:cs typeface="Arial"/>
              </a:rPr>
              <a:t>the</a:t>
            </a:r>
            <a:r>
              <a:rPr sz="1200" spc="-45" dirty="0">
                <a:latin typeface="Arial"/>
                <a:cs typeface="Arial"/>
              </a:rPr>
              <a:t> user</a:t>
            </a:r>
            <a:r>
              <a:rPr sz="1200" spc="-50" dirty="0">
                <a:latin typeface="Arial"/>
                <a:cs typeface="Arial"/>
              </a:rPr>
              <a:t> </a:t>
            </a:r>
            <a:r>
              <a:rPr sz="1200" spc="-60" dirty="0">
                <a:latin typeface="Arial"/>
                <a:cs typeface="Arial"/>
              </a:rPr>
              <a:t>can</a:t>
            </a:r>
            <a:r>
              <a:rPr sz="1200" spc="-55" dirty="0">
                <a:latin typeface="Arial"/>
                <a:cs typeface="Arial"/>
              </a:rPr>
              <a:t> </a:t>
            </a:r>
            <a:r>
              <a:rPr sz="1200" spc="-25" dirty="0">
                <a:latin typeface="Arial"/>
                <a:cs typeface="Arial"/>
              </a:rPr>
              <a:t>track</a:t>
            </a:r>
            <a:r>
              <a:rPr sz="1200" spc="-45" dirty="0">
                <a:latin typeface="Arial"/>
                <a:cs typeface="Arial"/>
              </a:rPr>
              <a:t> </a:t>
            </a:r>
            <a:r>
              <a:rPr sz="1200" spc="5" dirty="0">
                <a:latin typeface="Arial"/>
                <a:cs typeface="Arial"/>
              </a:rPr>
              <a:t>their</a:t>
            </a:r>
            <a:r>
              <a:rPr sz="1200" spc="-55" dirty="0">
                <a:latin typeface="Arial"/>
                <a:cs typeface="Arial"/>
              </a:rPr>
              <a:t> </a:t>
            </a:r>
            <a:r>
              <a:rPr sz="1200" spc="-15" dirty="0">
                <a:latin typeface="Arial"/>
                <a:cs typeface="Arial"/>
              </a:rPr>
              <a:t>training</a:t>
            </a:r>
            <a:r>
              <a:rPr sz="1200" spc="-50" dirty="0">
                <a:latin typeface="Arial"/>
                <a:cs typeface="Arial"/>
              </a:rPr>
              <a:t> </a:t>
            </a:r>
            <a:r>
              <a:rPr sz="1200" spc="-45" dirty="0">
                <a:latin typeface="Arial"/>
                <a:cs typeface="Arial"/>
              </a:rPr>
              <a:t>and</a:t>
            </a:r>
            <a:r>
              <a:rPr sz="1200" spc="-55" dirty="0">
                <a:latin typeface="Arial"/>
                <a:cs typeface="Arial"/>
              </a:rPr>
              <a:t> </a:t>
            </a:r>
            <a:r>
              <a:rPr sz="1200" spc="-45" dirty="0">
                <a:latin typeface="Arial"/>
                <a:cs typeface="Arial"/>
              </a:rPr>
              <a:t>be </a:t>
            </a:r>
            <a:r>
              <a:rPr sz="1200" spc="-15" dirty="0">
                <a:latin typeface="Arial"/>
                <a:cs typeface="Arial"/>
              </a:rPr>
              <a:t>motivated  </a:t>
            </a:r>
            <a:r>
              <a:rPr sz="1200" spc="-20" dirty="0">
                <a:latin typeface="Arial"/>
                <a:cs typeface="Arial"/>
              </a:rPr>
              <a:t>on training </a:t>
            </a:r>
            <a:r>
              <a:rPr sz="1200" spc="-40" dirty="0">
                <a:latin typeface="Arial"/>
                <a:cs typeface="Arial"/>
              </a:rPr>
              <a:t>progression</a:t>
            </a:r>
            <a:r>
              <a:rPr sz="1200" spc="-140" dirty="0">
                <a:latin typeface="Arial"/>
                <a:cs typeface="Arial"/>
              </a:rPr>
              <a:t> </a:t>
            </a:r>
            <a:r>
              <a:rPr sz="1200" spc="-45" dirty="0">
                <a:latin typeface="Arial"/>
                <a:cs typeface="Arial"/>
              </a:rPr>
              <a:t>programs.</a:t>
            </a:r>
            <a:endParaRPr sz="1200">
              <a:latin typeface="Arial"/>
              <a:cs typeface="Arial"/>
            </a:endParaRPr>
          </a:p>
          <a:p>
            <a:pPr marL="12700" marR="566420">
              <a:lnSpc>
                <a:spcPts val="1500"/>
              </a:lnSpc>
              <a:spcBef>
                <a:spcPts val="25"/>
              </a:spcBef>
            </a:pPr>
            <a:r>
              <a:rPr sz="1200" spc="-55" dirty="0">
                <a:latin typeface="Arial"/>
                <a:cs typeface="Arial"/>
              </a:rPr>
              <a:t>Training </a:t>
            </a:r>
            <a:r>
              <a:rPr sz="1200" spc="-65" dirty="0">
                <a:latin typeface="Arial"/>
                <a:cs typeface="Arial"/>
              </a:rPr>
              <a:t>scores </a:t>
            </a:r>
            <a:r>
              <a:rPr sz="1200" spc="-60" dirty="0">
                <a:latin typeface="Arial"/>
                <a:cs typeface="Arial"/>
              </a:rPr>
              <a:t>can </a:t>
            </a:r>
            <a:r>
              <a:rPr sz="1200" spc="-10" dirty="0">
                <a:latin typeface="Arial"/>
                <a:cs typeface="Arial"/>
              </a:rPr>
              <a:t>then </a:t>
            </a:r>
            <a:r>
              <a:rPr sz="1200" spc="-45" dirty="0">
                <a:latin typeface="Arial"/>
                <a:cs typeface="Arial"/>
              </a:rPr>
              <a:t>be </a:t>
            </a:r>
            <a:r>
              <a:rPr sz="1200" spc="-25" dirty="0">
                <a:latin typeface="Arial"/>
                <a:cs typeface="Arial"/>
              </a:rPr>
              <a:t>correlated </a:t>
            </a:r>
            <a:r>
              <a:rPr sz="1200" spc="20" dirty="0">
                <a:latin typeface="Arial"/>
                <a:cs typeface="Arial"/>
              </a:rPr>
              <a:t>to </a:t>
            </a:r>
            <a:r>
              <a:rPr sz="1200" dirty="0">
                <a:latin typeface="Arial"/>
                <a:cs typeface="Arial"/>
              </a:rPr>
              <a:t>other </a:t>
            </a:r>
            <a:r>
              <a:rPr sz="1200" spc="-30" dirty="0">
                <a:latin typeface="Arial"/>
                <a:cs typeface="Arial"/>
              </a:rPr>
              <a:t>individuals </a:t>
            </a:r>
            <a:r>
              <a:rPr sz="1200" spc="10" dirty="0">
                <a:latin typeface="Arial"/>
                <a:cs typeface="Arial"/>
              </a:rPr>
              <a:t>for </a:t>
            </a:r>
            <a:r>
              <a:rPr sz="1200" spc="-80" dirty="0">
                <a:latin typeface="Arial"/>
                <a:cs typeface="Arial"/>
              </a:rPr>
              <a:t>a </a:t>
            </a:r>
            <a:r>
              <a:rPr sz="1200" spc="-35" dirty="0">
                <a:latin typeface="Arial"/>
                <a:cs typeface="Arial"/>
              </a:rPr>
              <a:t>group </a:t>
            </a:r>
            <a:r>
              <a:rPr sz="1200" spc="-60" dirty="0">
                <a:latin typeface="Arial"/>
                <a:cs typeface="Arial"/>
              </a:rPr>
              <a:t>analysis </a:t>
            </a:r>
            <a:r>
              <a:rPr sz="1200" spc="-45" dirty="0">
                <a:latin typeface="Arial"/>
                <a:cs typeface="Arial"/>
              </a:rPr>
              <a:t>and  </a:t>
            </a:r>
            <a:r>
              <a:rPr sz="1200" spc="-15" dirty="0">
                <a:latin typeface="Arial"/>
                <a:cs typeface="Arial"/>
              </a:rPr>
              <a:t>correlation </a:t>
            </a:r>
            <a:r>
              <a:rPr sz="1200" spc="10" dirty="0">
                <a:latin typeface="Arial"/>
                <a:cs typeface="Arial"/>
              </a:rPr>
              <a:t>of </a:t>
            </a:r>
            <a:r>
              <a:rPr sz="1200" spc="-105" dirty="0">
                <a:latin typeface="Arial"/>
                <a:cs typeface="Arial"/>
              </a:rPr>
              <a:t>NT </a:t>
            </a:r>
            <a:r>
              <a:rPr sz="1200" spc="-65" dirty="0">
                <a:latin typeface="Arial"/>
                <a:cs typeface="Arial"/>
              </a:rPr>
              <a:t>scores </a:t>
            </a:r>
            <a:r>
              <a:rPr sz="1200" spc="20" dirty="0">
                <a:latin typeface="Arial"/>
                <a:cs typeface="Arial"/>
              </a:rPr>
              <a:t>with </a:t>
            </a:r>
            <a:r>
              <a:rPr sz="1200" dirty="0">
                <a:latin typeface="Arial"/>
                <a:cs typeface="Arial"/>
              </a:rPr>
              <a:t>other </a:t>
            </a:r>
            <a:r>
              <a:rPr sz="1200" spc="-30" dirty="0">
                <a:latin typeface="Arial"/>
                <a:cs typeface="Arial"/>
              </a:rPr>
              <a:t>performance</a:t>
            </a:r>
            <a:r>
              <a:rPr sz="1200" spc="-225" dirty="0">
                <a:latin typeface="Arial"/>
                <a:cs typeface="Arial"/>
              </a:rPr>
              <a:t> </a:t>
            </a:r>
            <a:r>
              <a:rPr sz="1200" spc="-30" dirty="0">
                <a:latin typeface="Arial"/>
                <a:cs typeface="Arial"/>
              </a:rPr>
              <a:t>indicators.</a:t>
            </a:r>
            <a:endParaRPr sz="1200">
              <a:latin typeface="Arial"/>
              <a:cs typeface="Arial"/>
            </a:endParaRPr>
          </a:p>
          <a:p>
            <a:pPr marL="12700" marR="42545">
              <a:lnSpc>
                <a:spcPct val="102699"/>
              </a:lnSpc>
              <a:spcBef>
                <a:spcPts val="1300"/>
              </a:spcBef>
            </a:pPr>
            <a:r>
              <a:rPr sz="1100" spc="-20" dirty="0">
                <a:latin typeface="Arial"/>
                <a:cs typeface="Arial"/>
              </a:rPr>
              <a:t>Biometric </a:t>
            </a:r>
            <a:r>
              <a:rPr sz="1100" spc="-55" dirty="0">
                <a:latin typeface="Arial"/>
                <a:cs typeface="Arial"/>
              </a:rPr>
              <a:t>measures </a:t>
            </a:r>
            <a:r>
              <a:rPr sz="1100" spc="-60" dirty="0">
                <a:latin typeface="Arial"/>
                <a:cs typeface="Arial"/>
              </a:rPr>
              <a:t>such </a:t>
            </a:r>
            <a:r>
              <a:rPr sz="1100" spc="-95" dirty="0">
                <a:latin typeface="Arial"/>
                <a:cs typeface="Arial"/>
              </a:rPr>
              <a:t>as </a:t>
            </a:r>
            <a:r>
              <a:rPr sz="1100" spc="-25" dirty="0">
                <a:latin typeface="Arial"/>
                <a:cs typeface="Arial"/>
              </a:rPr>
              <a:t>Heart </a:t>
            </a:r>
            <a:r>
              <a:rPr sz="1100" spc="-60" dirty="0">
                <a:latin typeface="Arial"/>
                <a:cs typeface="Arial"/>
              </a:rPr>
              <a:t>Rate </a:t>
            </a:r>
            <a:r>
              <a:rPr sz="1100" spc="-20" dirty="0">
                <a:latin typeface="Arial"/>
                <a:cs typeface="Arial"/>
              </a:rPr>
              <a:t>Variability </a:t>
            </a:r>
            <a:r>
              <a:rPr sz="1100" spc="-35" dirty="0">
                <a:latin typeface="Arial"/>
                <a:cs typeface="Arial"/>
              </a:rPr>
              <a:t>are </a:t>
            </a:r>
            <a:r>
              <a:rPr sz="1100" spc="-40" dirty="0">
                <a:latin typeface="Arial"/>
                <a:cs typeface="Arial"/>
              </a:rPr>
              <a:t>increasingly </a:t>
            </a:r>
            <a:r>
              <a:rPr sz="1100" spc="-35" dirty="0">
                <a:latin typeface="Arial"/>
                <a:cs typeface="Arial"/>
              </a:rPr>
              <a:t>being </a:t>
            </a:r>
            <a:r>
              <a:rPr sz="1100" spc="-55" dirty="0">
                <a:latin typeface="Arial"/>
                <a:cs typeface="Arial"/>
              </a:rPr>
              <a:t>used </a:t>
            </a:r>
            <a:r>
              <a:rPr sz="1100" spc="20" dirty="0">
                <a:latin typeface="Arial"/>
                <a:cs typeface="Arial"/>
              </a:rPr>
              <a:t>to </a:t>
            </a:r>
            <a:r>
              <a:rPr sz="1100" spc="-100" dirty="0">
                <a:latin typeface="Arial"/>
                <a:cs typeface="Arial"/>
              </a:rPr>
              <a:t>assess  </a:t>
            </a:r>
            <a:r>
              <a:rPr sz="1100" spc="-25" dirty="0">
                <a:latin typeface="Arial"/>
                <a:cs typeface="Arial"/>
              </a:rPr>
              <a:t>performance</a:t>
            </a:r>
            <a:r>
              <a:rPr sz="1100" spc="-45" dirty="0">
                <a:latin typeface="Arial"/>
                <a:cs typeface="Arial"/>
              </a:rPr>
              <a:t> </a:t>
            </a:r>
            <a:r>
              <a:rPr sz="1100" spc="-40" dirty="0">
                <a:latin typeface="Arial"/>
                <a:cs typeface="Arial"/>
              </a:rPr>
              <a:t>levels, </a:t>
            </a:r>
            <a:r>
              <a:rPr sz="1100" spc="-95" dirty="0">
                <a:latin typeface="Arial"/>
                <a:cs typeface="Arial"/>
              </a:rPr>
              <a:t>as</a:t>
            </a:r>
            <a:r>
              <a:rPr sz="1100" spc="-55" dirty="0">
                <a:latin typeface="Arial"/>
                <a:cs typeface="Arial"/>
              </a:rPr>
              <a:t> </a:t>
            </a:r>
            <a:r>
              <a:rPr sz="1100" spc="-15" dirty="0">
                <a:latin typeface="Arial"/>
                <a:cs typeface="Arial"/>
              </a:rPr>
              <a:t>they</a:t>
            </a:r>
            <a:r>
              <a:rPr sz="1100" spc="-40" dirty="0">
                <a:latin typeface="Arial"/>
                <a:cs typeface="Arial"/>
              </a:rPr>
              <a:t> </a:t>
            </a:r>
            <a:r>
              <a:rPr sz="1100" spc="-20" dirty="0">
                <a:latin typeface="Arial"/>
                <a:cs typeface="Arial"/>
              </a:rPr>
              <a:t>provide</a:t>
            </a:r>
            <a:r>
              <a:rPr sz="1100" spc="-40" dirty="0">
                <a:latin typeface="Arial"/>
                <a:cs typeface="Arial"/>
              </a:rPr>
              <a:t> </a:t>
            </a:r>
            <a:r>
              <a:rPr sz="1100" dirty="0">
                <a:latin typeface="Arial"/>
                <a:cs typeface="Arial"/>
              </a:rPr>
              <a:t>important</a:t>
            </a:r>
            <a:r>
              <a:rPr sz="1100" spc="-55" dirty="0">
                <a:latin typeface="Arial"/>
                <a:cs typeface="Arial"/>
              </a:rPr>
              <a:t> </a:t>
            </a:r>
            <a:r>
              <a:rPr sz="1100" spc="-35" dirty="0">
                <a:latin typeface="Arial"/>
                <a:cs typeface="Arial"/>
              </a:rPr>
              <a:t>insights</a:t>
            </a:r>
            <a:r>
              <a:rPr sz="1100" spc="-50" dirty="0">
                <a:latin typeface="Arial"/>
                <a:cs typeface="Arial"/>
              </a:rPr>
              <a:t> </a:t>
            </a:r>
            <a:r>
              <a:rPr sz="1100" spc="-95" dirty="0">
                <a:latin typeface="Arial"/>
                <a:cs typeface="Arial"/>
              </a:rPr>
              <a:t>as</a:t>
            </a:r>
            <a:r>
              <a:rPr sz="1100" spc="-55" dirty="0">
                <a:latin typeface="Arial"/>
                <a:cs typeface="Arial"/>
              </a:rPr>
              <a:t> </a:t>
            </a:r>
            <a:r>
              <a:rPr sz="1100" spc="20" dirty="0">
                <a:latin typeface="Arial"/>
                <a:cs typeface="Arial"/>
              </a:rPr>
              <a:t>to</a:t>
            </a:r>
            <a:r>
              <a:rPr sz="1100" spc="-50" dirty="0">
                <a:latin typeface="Arial"/>
                <a:cs typeface="Arial"/>
              </a:rPr>
              <a:t> </a:t>
            </a:r>
            <a:r>
              <a:rPr sz="1100" spc="-10" dirty="0">
                <a:latin typeface="Arial"/>
                <a:cs typeface="Arial"/>
              </a:rPr>
              <a:t>how</a:t>
            </a:r>
            <a:r>
              <a:rPr sz="1100" spc="-40" dirty="0">
                <a:latin typeface="Arial"/>
                <a:cs typeface="Arial"/>
              </a:rPr>
              <a:t> </a:t>
            </a:r>
            <a:r>
              <a:rPr sz="1100" spc="-5" dirty="0">
                <a:latin typeface="Arial"/>
                <a:cs typeface="Arial"/>
              </a:rPr>
              <a:t>well</a:t>
            </a:r>
            <a:r>
              <a:rPr sz="1100" spc="-50" dirty="0">
                <a:latin typeface="Arial"/>
                <a:cs typeface="Arial"/>
              </a:rPr>
              <a:t> </a:t>
            </a:r>
            <a:r>
              <a:rPr sz="1100" spc="-5" dirty="0">
                <a:latin typeface="Arial"/>
                <a:cs typeface="Arial"/>
              </a:rPr>
              <a:t>the</a:t>
            </a:r>
            <a:r>
              <a:rPr sz="1100" spc="-40" dirty="0">
                <a:latin typeface="Arial"/>
                <a:cs typeface="Arial"/>
              </a:rPr>
              <a:t> </a:t>
            </a:r>
            <a:r>
              <a:rPr sz="1100" spc="-30" dirty="0">
                <a:latin typeface="Arial"/>
                <a:cs typeface="Arial"/>
              </a:rPr>
              <a:t>body</a:t>
            </a:r>
            <a:r>
              <a:rPr sz="1100" spc="-40" dirty="0">
                <a:latin typeface="Arial"/>
                <a:cs typeface="Arial"/>
              </a:rPr>
              <a:t> </a:t>
            </a:r>
            <a:r>
              <a:rPr sz="1100" spc="-55" dirty="0">
                <a:latin typeface="Arial"/>
                <a:cs typeface="Arial"/>
              </a:rPr>
              <a:t>systems </a:t>
            </a:r>
            <a:r>
              <a:rPr sz="1100" spc="-35" dirty="0">
                <a:latin typeface="Arial"/>
                <a:cs typeface="Arial"/>
              </a:rPr>
              <a:t>are</a:t>
            </a:r>
            <a:r>
              <a:rPr sz="1100" spc="-40" dirty="0">
                <a:latin typeface="Arial"/>
                <a:cs typeface="Arial"/>
              </a:rPr>
              <a:t> </a:t>
            </a:r>
            <a:r>
              <a:rPr sz="1100" spc="-35" dirty="0">
                <a:latin typeface="Arial"/>
                <a:cs typeface="Arial"/>
              </a:rPr>
              <a:t>able</a:t>
            </a:r>
            <a:r>
              <a:rPr sz="1100" spc="-40" dirty="0">
                <a:latin typeface="Arial"/>
                <a:cs typeface="Arial"/>
              </a:rPr>
              <a:t> </a:t>
            </a:r>
            <a:r>
              <a:rPr sz="1100" spc="20" dirty="0">
                <a:latin typeface="Arial"/>
                <a:cs typeface="Arial"/>
              </a:rPr>
              <a:t>to  </a:t>
            </a:r>
            <a:r>
              <a:rPr sz="1100" spc="-35" dirty="0">
                <a:latin typeface="Arial"/>
                <a:cs typeface="Arial"/>
              </a:rPr>
              <a:t>respond </a:t>
            </a:r>
            <a:r>
              <a:rPr sz="1100" spc="20" dirty="0">
                <a:latin typeface="Arial"/>
                <a:cs typeface="Arial"/>
              </a:rPr>
              <a:t>to </a:t>
            </a:r>
            <a:r>
              <a:rPr sz="1100" spc="-35" dirty="0">
                <a:latin typeface="Arial"/>
                <a:cs typeface="Arial"/>
              </a:rPr>
              <a:t>various </a:t>
            </a:r>
            <a:r>
              <a:rPr sz="1100" spc="-55" dirty="0">
                <a:latin typeface="Arial"/>
                <a:cs typeface="Arial"/>
              </a:rPr>
              <a:t>tasks. </a:t>
            </a:r>
            <a:r>
              <a:rPr sz="1100" spc="-40" dirty="0">
                <a:latin typeface="Arial"/>
                <a:cs typeface="Arial"/>
              </a:rPr>
              <a:t>Cognitive and </a:t>
            </a:r>
            <a:r>
              <a:rPr sz="1100" spc="-35" dirty="0">
                <a:latin typeface="Arial"/>
                <a:cs typeface="Arial"/>
              </a:rPr>
              <a:t>physiological </a:t>
            </a:r>
            <a:r>
              <a:rPr sz="1100" spc="-55" dirty="0">
                <a:latin typeface="Arial"/>
                <a:cs typeface="Arial"/>
              </a:rPr>
              <a:t>responses </a:t>
            </a:r>
            <a:r>
              <a:rPr sz="1100" spc="-35" dirty="0">
                <a:latin typeface="Arial"/>
                <a:cs typeface="Arial"/>
              </a:rPr>
              <a:t>are </a:t>
            </a:r>
            <a:r>
              <a:rPr sz="1100" spc="-40" dirty="0">
                <a:latin typeface="Arial"/>
                <a:cs typeface="Arial"/>
              </a:rPr>
              <a:t>closely </a:t>
            </a:r>
            <a:r>
              <a:rPr sz="1100" dirty="0">
                <a:latin typeface="Arial"/>
                <a:cs typeface="Arial"/>
              </a:rPr>
              <a:t>intertwined, </a:t>
            </a:r>
            <a:r>
              <a:rPr sz="1100" spc="15" dirty="0">
                <a:latin typeface="Arial"/>
                <a:cs typeface="Arial"/>
              </a:rPr>
              <a:t>for  </a:t>
            </a:r>
            <a:r>
              <a:rPr sz="1100" spc="-40" dirty="0">
                <a:latin typeface="Arial"/>
                <a:cs typeface="Arial"/>
              </a:rPr>
              <a:t>example </a:t>
            </a:r>
            <a:r>
              <a:rPr sz="1100" spc="-45" dirty="0">
                <a:latin typeface="Arial"/>
                <a:cs typeface="Arial"/>
              </a:rPr>
              <a:t>psychological </a:t>
            </a:r>
            <a:r>
              <a:rPr sz="1100" spc="-50" dirty="0">
                <a:latin typeface="Arial"/>
                <a:cs typeface="Arial"/>
              </a:rPr>
              <a:t>stress </a:t>
            </a:r>
            <a:r>
              <a:rPr sz="1100" spc="-60" dirty="0">
                <a:latin typeface="Arial"/>
                <a:cs typeface="Arial"/>
              </a:rPr>
              <a:t>can </a:t>
            </a:r>
            <a:r>
              <a:rPr sz="1100" spc="-15" dirty="0">
                <a:latin typeface="Arial"/>
                <a:cs typeface="Arial"/>
              </a:rPr>
              <a:t>trigger </a:t>
            </a:r>
            <a:r>
              <a:rPr sz="1100" spc="-70" dirty="0">
                <a:latin typeface="Arial"/>
                <a:cs typeface="Arial"/>
              </a:rPr>
              <a:t>a </a:t>
            </a:r>
            <a:r>
              <a:rPr sz="1100" spc="-45" dirty="0">
                <a:latin typeface="Arial"/>
                <a:cs typeface="Arial"/>
              </a:rPr>
              <a:t>range </a:t>
            </a:r>
            <a:r>
              <a:rPr sz="1100" spc="5" dirty="0">
                <a:latin typeface="Arial"/>
                <a:cs typeface="Arial"/>
              </a:rPr>
              <a:t>of </a:t>
            </a:r>
            <a:r>
              <a:rPr sz="1100" spc="-35" dirty="0">
                <a:latin typeface="Arial"/>
                <a:cs typeface="Arial"/>
              </a:rPr>
              <a:t>physiological</a:t>
            </a:r>
            <a:r>
              <a:rPr sz="1100" spc="-135" dirty="0">
                <a:latin typeface="Arial"/>
                <a:cs typeface="Arial"/>
              </a:rPr>
              <a:t> </a:t>
            </a:r>
            <a:r>
              <a:rPr sz="1100" spc="-55" dirty="0">
                <a:latin typeface="Arial"/>
                <a:cs typeface="Arial"/>
              </a:rPr>
              <a:t>responses.</a:t>
            </a:r>
            <a:endParaRPr sz="1100">
              <a:latin typeface="Arial"/>
              <a:cs typeface="Arial"/>
            </a:endParaRPr>
          </a:p>
          <a:p>
            <a:pPr>
              <a:lnSpc>
                <a:spcPct val="100000"/>
              </a:lnSpc>
              <a:spcBef>
                <a:spcPts val="5"/>
              </a:spcBef>
            </a:pPr>
            <a:endParaRPr sz="1200">
              <a:latin typeface="Arial"/>
              <a:cs typeface="Arial"/>
            </a:endParaRPr>
          </a:p>
          <a:p>
            <a:pPr marL="12700" marR="5080">
              <a:lnSpc>
                <a:spcPct val="102299"/>
              </a:lnSpc>
            </a:pPr>
            <a:r>
              <a:rPr sz="1100" dirty="0">
                <a:latin typeface="Arial"/>
                <a:cs typeface="Arial"/>
              </a:rPr>
              <a:t>With </a:t>
            </a:r>
            <a:r>
              <a:rPr sz="1100" spc="-40" dirty="0">
                <a:latin typeface="Arial"/>
                <a:cs typeface="Arial"/>
              </a:rPr>
              <a:t>NeuroTracker </a:t>
            </a:r>
            <a:r>
              <a:rPr sz="1100" spc="-15" dirty="0">
                <a:latin typeface="Arial"/>
                <a:cs typeface="Arial"/>
              </a:rPr>
              <a:t>this </a:t>
            </a:r>
            <a:r>
              <a:rPr sz="1100" spc="-25" dirty="0">
                <a:latin typeface="Arial"/>
                <a:cs typeface="Arial"/>
              </a:rPr>
              <a:t>data </a:t>
            </a:r>
            <a:r>
              <a:rPr sz="1100" spc="-60" dirty="0">
                <a:latin typeface="Arial"/>
                <a:cs typeface="Arial"/>
              </a:rPr>
              <a:t>can </a:t>
            </a:r>
            <a:r>
              <a:rPr sz="1100" spc="-35" dirty="0">
                <a:latin typeface="Arial"/>
                <a:cs typeface="Arial"/>
              </a:rPr>
              <a:t>be </a:t>
            </a:r>
            <a:r>
              <a:rPr sz="1100" spc="-40" dirty="0">
                <a:latin typeface="Arial"/>
                <a:cs typeface="Arial"/>
              </a:rPr>
              <a:t>synchronized </a:t>
            </a:r>
            <a:r>
              <a:rPr sz="1100" spc="15" dirty="0">
                <a:latin typeface="Arial"/>
                <a:cs typeface="Arial"/>
              </a:rPr>
              <a:t>with </a:t>
            </a:r>
            <a:r>
              <a:rPr sz="1100" spc="-15" dirty="0">
                <a:latin typeface="Arial"/>
                <a:cs typeface="Arial"/>
              </a:rPr>
              <a:t>training </a:t>
            </a:r>
            <a:r>
              <a:rPr sz="1100" spc="-40" dirty="0">
                <a:latin typeface="Arial"/>
                <a:cs typeface="Arial"/>
              </a:rPr>
              <a:t>and </a:t>
            </a:r>
            <a:r>
              <a:rPr sz="1100" spc="-35" dirty="0">
                <a:latin typeface="Arial"/>
                <a:cs typeface="Arial"/>
              </a:rPr>
              <a:t>being </a:t>
            </a:r>
            <a:r>
              <a:rPr sz="1100" spc="-55" dirty="0">
                <a:latin typeface="Arial"/>
                <a:cs typeface="Arial"/>
              </a:rPr>
              <a:t>used </a:t>
            </a:r>
            <a:r>
              <a:rPr sz="1100" spc="20" dirty="0">
                <a:latin typeface="Arial"/>
                <a:cs typeface="Arial"/>
              </a:rPr>
              <a:t>to </a:t>
            </a:r>
            <a:r>
              <a:rPr sz="1100" spc="-10" dirty="0">
                <a:latin typeface="Arial"/>
                <a:cs typeface="Arial"/>
              </a:rPr>
              <a:t>modify </a:t>
            </a:r>
            <a:r>
              <a:rPr sz="1100" spc="-15" dirty="0">
                <a:latin typeface="Arial"/>
                <a:cs typeface="Arial"/>
              </a:rPr>
              <a:t>training  </a:t>
            </a:r>
            <a:r>
              <a:rPr sz="1100" spc="-45" dirty="0">
                <a:latin typeface="Arial"/>
                <a:cs typeface="Arial"/>
              </a:rPr>
              <a:t>loads </a:t>
            </a:r>
            <a:r>
              <a:rPr sz="1100" spc="-20" dirty="0">
                <a:latin typeface="Arial"/>
                <a:cs typeface="Arial"/>
              </a:rPr>
              <a:t>during live </a:t>
            </a:r>
            <a:r>
              <a:rPr sz="1100" spc="-25" dirty="0">
                <a:latin typeface="Arial"/>
                <a:cs typeface="Arial"/>
              </a:rPr>
              <a:t>performance. </a:t>
            </a:r>
            <a:r>
              <a:rPr sz="1100" spc="-60" dirty="0">
                <a:latin typeface="Arial"/>
                <a:cs typeface="Arial"/>
              </a:rPr>
              <a:t>This </a:t>
            </a:r>
            <a:r>
              <a:rPr sz="1100" spc="-15" dirty="0">
                <a:latin typeface="Arial"/>
                <a:cs typeface="Arial"/>
              </a:rPr>
              <a:t>offers another </a:t>
            </a:r>
            <a:r>
              <a:rPr sz="1100" spc="-25" dirty="0">
                <a:latin typeface="Arial"/>
                <a:cs typeface="Arial"/>
              </a:rPr>
              <a:t>level </a:t>
            </a:r>
            <a:r>
              <a:rPr sz="1100" spc="5" dirty="0">
                <a:latin typeface="Arial"/>
                <a:cs typeface="Arial"/>
              </a:rPr>
              <a:t>of </a:t>
            </a:r>
            <a:r>
              <a:rPr sz="1100" dirty="0">
                <a:latin typeface="Arial"/>
                <a:cs typeface="Arial"/>
              </a:rPr>
              <a:t>both </a:t>
            </a:r>
            <a:r>
              <a:rPr sz="1100" spc="-30" dirty="0">
                <a:latin typeface="Arial"/>
                <a:cs typeface="Arial"/>
              </a:rPr>
              <a:t>measurement </a:t>
            </a:r>
            <a:r>
              <a:rPr sz="1100" spc="5" dirty="0">
                <a:latin typeface="Arial"/>
                <a:cs typeface="Arial"/>
              </a:rPr>
              <a:t>of </a:t>
            </a:r>
            <a:r>
              <a:rPr sz="1100" spc="-25" dirty="0">
                <a:latin typeface="Arial"/>
                <a:cs typeface="Arial"/>
              </a:rPr>
              <a:t>performance, </a:t>
            </a:r>
            <a:r>
              <a:rPr sz="1100" spc="-40" dirty="0">
                <a:latin typeface="Arial"/>
                <a:cs typeface="Arial"/>
              </a:rPr>
              <a:t>and  </a:t>
            </a:r>
            <a:r>
              <a:rPr sz="1100" spc="-15" dirty="0">
                <a:latin typeface="Arial"/>
                <a:cs typeface="Arial"/>
              </a:rPr>
              <a:t>optimization </a:t>
            </a:r>
            <a:r>
              <a:rPr sz="1100" spc="20" dirty="0">
                <a:latin typeface="Arial"/>
                <a:cs typeface="Arial"/>
              </a:rPr>
              <a:t>to </a:t>
            </a:r>
            <a:r>
              <a:rPr sz="1100" spc="-55" dirty="0">
                <a:latin typeface="Arial"/>
                <a:cs typeface="Arial"/>
              </a:rPr>
              <a:t>each </a:t>
            </a:r>
            <a:r>
              <a:rPr sz="1100" spc="-20" dirty="0">
                <a:latin typeface="Arial"/>
                <a:cs typeface="Arial"/>
              </a:rPr>
              <a:t>individual’s </a:t>
            </a:r>
            <a:r>
              <a:rPr sz="1100" spc="-15" dirty="0">
                <a:latin typeface="Arial"/>
                <a:cs typeface="Arial"/>
              </a:rPr>
              <a:t>training </a:t>
            </a:r>
            <a:r>
              <a:rPr sz="1100" spc="-95" dirty="0">
                <a:latin typeface="Arial"/>
                <a:cs typeface="Arial"/>
              </a:rPr>
              <a:t>as </a:t>
            </a:r>
            <a:r>
              <a:rPr sz="1100" spc="-15" dirty="0">
                <a:latin typeface="Arial"/>
                <a:cs typeface="Arial"/>
              </a:rPr>
              <a:t>they </a:t>
            </a:r>
            <a:r>
              <a:rPr sz="1100" spc="-55" dirty="0">
                <a:latin typeface="Arial"/>
                <a:cs typeface="Arial"/>
              </a:rPr>
              <a:t>change </a:t>
            </a:r>
            <a:r>
              <a:rPr sz="1100" spc="5" dirty="0">
                <a:latin typeface="Arial"/>
                <a:cs typeface="Arial"/>
              </a:rPr>
              <a:t>from </a:t>
            </a:r>
            <a:r>
              <a:rPr sz="1100" spc="-15" dirty="0">
                <a:latin typeface="Arial"/>
                <a:cs typeface="Arial"/>
              </a:rPr>
              <a:t>moment </a:t>
            </a:r>
            <a:r>
              <a:rPr sz="1100" spc="20" dirty="0">
                <a:latin typeface="Arial"/>
                <a:cs typeface="Arial"/>
              </a:rPr>
              <a:t>to </a:t>
            </a:r>
            <a:r>
              <a:rPr sz="1100" spc="-15" dirty="0">
                <a:latin typeface="Arial"/>
                <a:cs typeface="Arial"/>
              </a:rPr>
              <a:t>moment. </a:t>
            </a:r>
            <a:r>
              <a:rPr sz="1100" spc="-80" dirty="0">
                <a:latin typeface="Arial"/>
                <a:cs typeface="Arial"/>
              </a:rPr>
              <a:t>By </a:t>
            </a:r>
            <a:r>
              <a:rPr sz="1100" spc="-20" dirty="0">
                <a:latin typeface="Arial"/>
                <a:cs typeface="Arial"/>
              </a:rPr>
              <a:t>correlating  </a:t>
            </a:r>
            <a:r>
              <a:rPr sz="1100" spc="-25" dirty="0">
                <a:latin typeface="Arial"/>
                <a:cs typeface="Arial"/>
              </a:rPr>
              <a:t>cognitive </a:t>
            </a:r>
            <a:r>
              <a:rPr sz="1100" spc="20" dirty="0">
                <a:latin typeface="Arial"/>
                <a:cs typeface="Arial"/>
              </a:rPr>
              <a:t>to </a:t>
            </a:r>
            <a:r>
              <a:rPr sz="1100" spc="-35" dirty="0">
                <a:latin typeface="Arial"/>
                <a:cs typeface="Arial"/>
              </a:rPr>
              <a:t>physiological </a:t>
            </a:r>
            <a:r>
              <a:rPr sz="1100" spc="-40" dirty="0">
                <a:latin typeface="Arial"/>
                <a:cs typeface="Arial"/>
              </a:rPr>
              <a:t>and </a:t>
            </a:r>
            <a:r>
              <a:rPr sz="1100" spc="-25" dirty="0">
                <a:latin typeface="Arial"/>
                <a:cs typeface="Arial"/>
              </a:rPr>
              <a:t>performance metrics </a:t>
            </a:r>
            <a:r>
              <a:rPr sz="1100" spc="-20" dirty="0">
                <a:latin typeface="Arial"/>
                <a:cs typeface="Arial"/>
              </a:rPr>
              <a:t>we </a:t>
            </a:r>
            <a:r>
              <a:rPr sz="1100" spc="-60" dirty="0">
                <a:latin typeface="Arial"/>
                <a:cs typeface="Arial"/>
              </a:rPr>
              <a:t>can </a:t>
            </a:r>
            <a:r>
              <a:rPr sz="1100" spc="-15" dirty="0">
                <a:latin typeface="Arial"/>
                <a:cs typeface="Arial"/>
              </a:rPr>
              <a:t>determine </a:t>
            </a:r>
            <a:r>
              <a:rPr sz="1100" spc="-5" dirty="0">
                <a:latin typeface="Arial"/>
                <a:cs typeface="Arial"/>
              </a:rPr>
              <a:t>the </a:t>
            </a:r>
            <a:r>
              <a:rPr sz="1100" spc="-55" dirty="0">
                <a:latin typeface="Arial"/>
                <a:cs typeface="Arial"/>
              </a:rPr>
              <a:t>users </a:t>
            </a:r>
            <a:r>
              <a:rPr sz="1100" spc="-20" dirty="0">
                <a:latin typeface="Arial"/>
                <a:cs typeface="Arial"/>
              </a:rPr>
              <a:t>optimized  </a:t>
            </a:r>
            <a:r>
              <a:rPr sz="1100" spc="-15" dirty="0">
                <a:latin typeface="Arial"/>
                <a:cs typeface="Arial"/>
              </a:rPr>
              <a:t>condition</a:t>
            </a:r>
            <a:r>
              <a:rPr sz="1100" spc="-55" dirty="0">
                <a:latin typeface="Arial"/>
                <a:cs typeface="Arial"/>
              </a:rPr>
              <a:t> </a:t>
            </a:r>
            <a:r>
              <a:rPr sz="1100" spc="-40" dirty="0">
                <a:latin typeface="Arial"/>
                <a:cs typeface="Arial"/>
              </a:rPr>
              <a:t>and</a:t>
            </a:r>
            <a:r>
              <a:rPr sz="1100" spc="-55" dirty="0">
                <a:latin typeface="Arial"/>
                <a:cs typeface="Arial"/>
              </a:rPr>
              <a:t> </a:t>
            </a:r>
            <a:r>
              <a:rPr sz="1100" spc="-25" dirty="0">
                <a:latin typeface="Arial"/>
                <a:cs typeface="Arial"/>
              </a:rPr>
              <a:t>capability</a:t>
            </a:r>
            <a:r>
              <a:rPr sz="1100" spc="-50" dirty="0">
                <a:latin typeface="Arial"/>
                <a:cs typeface="Arial"/>
              </a:rPr>
              <a:t> </a:t>
            </a:r>
            <a:r>
              <a:rPr sz="1100" spc="15" dirty="0">
                <a:latin typeface="Arial"/>
                <a:cs typeface="Arial"/>
              </a:rPr>
              <a:t>for</a:t>
            </a:r>
            <a:r>
              <a:rPr sz="1100" spc="-50" dirty="0">
                <a:latin typeface="Arial"/>
                <a:cs typeface="Arial"/>
              </a:rPr>
              <a:t> </a:t>
            </a:r>
            <a:r>
              <a:rPr sz="1100" spc="-25" dirty="0">
                <a:latin typeface="Arial"/>
                <a:cs typeface="Arial"/>
              </a:rPr>
              <a:t>learning</a:t>
            </a:r>
            <a:r>
              <a:rPr sz="1100" spc="-55" dirty="0">
                <a:latin typeface="Arial"/>
                <a:cs typeface="Arial"/>
              </a:rPr>
              <a:t> </a:t>
            </a:r>
            <a:r>
              <a:rPr sz="1100" dirty="0">
                <a:latin typeface="Arial"/>
                <a:cs typeface="Arial"/>
              </a:rPr>
              <a:t>or</a:t>
            </a:r>
            <a:r>
              <a:rPr sz="1100" spc="-50" dirty="0">
                <a:latin typeface="Arial"/>
                <a:cs typeface="Arial"/>
              </a:rPr>
              <a:t> </a:t>
            </a:r>
            <a:r>
              <a:rPr sz="1100" spc="15" dirty="0">
                <a:latin typeface="Arial"/>
                <a:cs typeface="Arial"/>
              </a:rPr>
              <a:t>for</a:t>
            </a:r>
            <a:r>
              <a:rPr sz="1100" spc="-50" dirty="0">
                <a:latin typeface="Arial"/>
                <a:cs typeface="Arial"/>
              </a:rPr>
              <a:t> </a:t>
            </a:r>
            <a:r>
              <a:rPr sz="1100" spc="-5" dirty="0">
                <a:latin typeface="Arial"/>
                <a:cs typeface="Arial"/>
              </a:rPr>
              <a:t>the</a:t>
            </a:r>
            <a:r>
              <a:rPr sz="1100" spc="-50" dirty="0">
                <a:latin typeface="Arial"/>
                <a:cs typeface="Arial"/>
              </a:rPr>
              <a:t> </a:t>
            </a:r>
            <a:r>
              <a:rPr sz="1100" spc="-20" dirty="0">
                <a:latin typeface="Arial"/>
                <a:cs typeface="Arial"/>
              </a:rPr>
              <a:t>application</a:t>
            </a:r>
            <a:r>
              <a:rPr sz="1100" spc="-55" dirty="0">
                <a:latin typeface="Arial"/>
                <a:cs typeface="Arial"/>
              </a:rPr>
              <a:t> </a:t>
            </a:r>
            <a:r>
              <a:rPr sz="1100" spc="5" dirty="0">
                <a:latin typeface="Arial"/>
                <a:cs typeface="Arial"/>
              </a:rPr>
              <a:t>of</a:t>
            </a:r>
            <a:r>
              <a:rPr sz="1100" spc="-45" dirty="0">
                <a:latin typeface="Arial"/>
                <a:cs typeface="Arial"/>
              </a:rPr>
              <a:t> </a:t>
            </a:r>
            <a:r>
              <a:rPr sz="1100" spc="-30" dirty="0">
                <a:latin typeface="Arial"/>
                <a:cs typeface="Arial"/>
              </a:rPr>
              <a:t>expertise.</a:t>
            </a:r>
            <a:endParaRPr sz="1100">
              <a:latin typeface="Arial"/>
              <a:cs typeface="Arial"/>
            </a:endParaRPr>
          </a:p>
        </p:txBody>
      </p:sp>
      <p:sp>
        <p:nvSpPr>
          <p:cNvPr id="5" name="object 5"/>
          <p:cNvSpPr txBox="1">
            <a:spLocks noGrp="1"/>
          </p:cNvSpPr>
          <p:nvPr>
            <p:ph type="sldNum" sz="quarter" idx="7"/>
          </p:nvPr>
        </p:nvSpPr>
        <p:spPr>
          <a:prstGeom prst="rect">
            <a:avLst/>
          </a:prstGeom>
        </p:spPr>
        <p:txBody>
          <a:bodyPr vert="horz" wrap="square" lIns="0" tIns="8890" rIns="0" bIns="0" rtlCol="0">
            <a:spAutoFit/>
          </a:bodyPr>
          <a:lstStyle/>
          <a:p>
            <a:pPr marL="38100">
              <a:lnSpc>
                <a:spcPct val="100000"/>
              </a:lnSpc>
              <a:spcBef>
                <a:spcPts val="70"/>
              </a:spcBef>
            </a:pPr>
            <a:fld id="{81D60167-4931-47E6-BA6A-407CBD079E47}" type="slidenum">
              <a:rPr spc="-50" dirty="0"/>
              <a:t>10</a:t>
            </a:fld>
            <a:endParaRPr spc="-50" dirty="0"/>
          </a:p>
        </p:txBody>
      </p:sp>
      <p:pic>
        <p:nvPicPr>
          <p:cNvPr id="7" name="Picture 2" descr="eyeforvision">
            <a:extLst>
              <a:ext uri="{FF2B5EF4-FFF2-40B4-BE49-F238E27FC236}">
                <a16:creationId xmlns:a16="http://schemas.microsoft.com/office/drawing/2014/main" id="{62786614-01AF-49F6-A248-062507BBB5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3023" y="8651788"/>
            <a:ext cx="2667000" cy="952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96106" y="1532624"/>
            <a:ext cx="6567487" cy="2203732"/>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596106" y="841391"/>
            <a:ext cx="6567805" cy="3695700"/>
          </a:xfrm>
          <a:custGeom>
            <a:avLst/>
            <a:gdLst/>
            <a:ahLst/>
            <a:cxnLst/>
            <a:rect l="l" t="t" r="r" b="b"/>
            <a:pathLst>
              <a:path w="6567805" h="3695700">
                <a:moveTo>
                  <a:pt x="0" y="0"/>
                </a:moveTo>
                <a:lnTo>
                  <a:pt x="6567487" y="0"/>
                </a:lnTo>
                <a:lnTo>
                  <a:pt x="6567487" y="3695699"/>
                </a:lnTo>
                <a:lnTo>
                  <a:pt x="0" y="3695699"/>
                </a:lnTo>
                <a:lnTo>
                  <a:pt x="0" y="0"/>
                </a:lnTo>
                <a:close/>
              </a:path>
            </a:pathLst>
          </a:custGeom>
          <a:ln w="13034">
            <a:solidFill>
              <a:srgbClr val="000000"/>
            </a:solidFill>
          </a:ln>
        </p:spPr>
        <p:txBody>
          <a:bodyPr wrap="square" lIns="0" tIns="0" rIns="0" bIns="0" rtlCol="0"/>
          <a:lstStyle/>
          <a:p>
            <a:endParaRPr/>
          </a:p>
        </p:txBody>
      </p:sp>
      <p:sp>
        <p:nvSpPr>
          <p:cNvPr id="4" name="object 4"/>
          <p:cNvSpPr txBox="1"/>
          <p:nvPr/>
        </p:nvSpPr>
        <p:spPr>
          <a:xfrm>
            <a:off x="964032" y="4817408"/>
            <a:ext cx="3455568" cy="3750001"/>
          </a:xfrm>
          <a:prstGeom prst="rect">
            <a:avLst/>
          </a:prstGeom>
        </p:spPr>
        <p:txBody>
          <a:bodyPr vert="horz" wrap="square" lIns="0" tIns="10795" rIns="0" bIns="0" rtlCol="0">
            <a:spAutoFit/>
          </a:bodyPr>
          <a:lstStyle/>
          <a:p>
            <a:pPr marL="12700" marR="1610360" lvl="0" indent="0" algn="l" defTabSz="914400" rtl="0" eaLnBrk="1" fontAlgn="auto" latinLnBrk="0" hangingPunct="1">
              <a:lnSpc>
                <a:spcPct val="103600"/>
              </a:lnSpc>
              <a:spcBef>
                <a:spcPts val="85"/>
              </a:spcBef>
              <a:spcAft>
                <a:spcPts val="0"/>
              </a:spcAft>
              <a:buClrTx/>
              <a:buSzTx/>
              <a:buFontTx/>
              <a:buNone/>
              <a:tabLst/>
              <a:defRPr/>
            </a:pPr>
            <a:r>
              <a:rPr lang="en-US" sz="1100" b="1" spc="20" dirty="0">
                <a:solidFill>
                  <a:prstClr val="black"/>
                </a:solidFill>
                <a:latin typeface="Helvetica Neue"/>
                <a:cs typeface="Helvetica Neue"/>
              </a:rPr>
              <a:t>Richard Hoctin Boes </a:t>
            </a:r>
            <a:r>
              <a:rPr kumimoji="0" lang="en-US" sz="1100" b="1" i="0" u="none" strike="noStrike" kern="1200" cap="none" spc="15" normalizeH="0" baseline="0" noProof="0" dirty="0">
                <a:ln>
                  <a:noFill/>
                </a:ln>
                <a:solidFill>
                  <a:prstClr val="black"/>
                </a:solidFill>
                <a:effectLst/>
                <a:uLnTx/>
                <a:uFillTx/>
                <a:latin typeface="Helvetica Neue"/>
                <a:ea typeface="+mn-ea"/>
                <a:cs typeface="Helvetica Neue"/>
              </a:rPr>
              <a:t> </a:t>
            </a:r>
            <a:endParaRPr lang="en-US" sz="1100" spc="10" dirty="0">
              <a:solidFill>
                <a:prstClr val="black"/>
              </a:solidFill>
              <a:latin typeface="Helvetica Neue"/>
              <a:cs typeface="Helvetica Neue"/>
            </a:endParaRPr>
          </a:p>
          <a:p>
            <a:pPr marL="12700" marR="1610360" lvl="0" indent="0" algn="l" defTabSz="914400" rtl="0" eaLnBrk="1" fontAlgn="auto" latinLnBrk="0" hangingPunct="1">
              <a:lnSpc>
                <a:spcPct val="103600"/>
              </a:lnSpc>
              <a:spcBef>
                <a:spcPts val="85"/>
              </a:spcBef>
              <a:spcAft>
                <a:spcPts val="0"/>
              </a:spcAft>
              <a:buClrTx/>
              <a:buSzTx/>
              <a:buFontTx/>
              <a:buNone/>
              <a:tabLst/>
              <a:defRPr/>
            </a:pPr>
            <a:r>
              <a:rPr kumimoji="0" lang="en-US" sz="1100" b="0" i="0" u="none" strike="noStrike" kern="1200" cap="none" spc="20" normalizeH="0" baseline="0" noProof="0" dirty="0">
                <a:ln>
                  <a:noFill/>
                </a:ln>
                <a:solidFill>
                  <a:prstClr val="black"/>
                </a:solidFill>
                <a:effectLst/>
                <a:uLnTx/>
                <a:uFillTx/>
                <a:latin typeface="Helvetica Neue"/>
                <a:ea typeface="+mn-ea"/>
                <a:cs typeface="Helvetica Neue"/>
              </a:rPr>
              <a:t>CEO  </a:t>
            </a:r>
          </a:p>
          <a:p>
            <a:pPr marL="12700" marR="1610360" lvl="0" indent="0" algn="l" defTabSz="914400" rtl="0" eaLnBrk="1" fontAlgn="auto" latinLnBrk="0" hangingPunct="1">
              <a:lnSpc>
                <a:spcPct val="103600"/>
              </a:lnSpc>
              <a:spcBef>
                <a:spcPts val="85"/>
              </a:spcBef>
              <a:spcAft>
                <a:spcPts val="0"/>
              </a:spcAft>
              <a:buClrTx/>
              <a:buSzTx/>
              <a:buFontTx/>
              <a:buNone/>
              <a:tabLst/>
              <a:defRPr/>
            </a:pPr>
            <a:r>
              <a:rPr lang="en-US" sz="1100" spc="20" dirty="0">
                <a:solidFill>
                  <a:prstClr val="black"/>
                </a:solidFill>
                <a:latin typeface="Helvetica Neue"/>
                <a:cs typeface="Helvetica Neue"/>
              </a:rPr>
              <a:t>Eye4vision BV</a:t>
            </a:r>
            <a:endParaRPr kumimoji="0" lang="en-US" sz="1100" b="0" i="0" u="none" strike="noStrike" kern="1200" cap="none" spc="0" normalizeH="0" baseline="0" noProof="0" dirty="0">
              <a:ln>
                <a:noFill/>
              </a:ln>
              <a:solidFill>
                <a:prstClr val="black"/>
              </a:solidFill>
              <a:effectLst/>
              <a:uLnTx/>
              <a:uFillTx/>
              <a:latin typeface="Helvetica Neue"/>
              <a:ea typeface="+mn-ea"/>
              <a:cs typeface="Helvetica Neue"/>
            </a:endParaRPr>
          </a:p>
          <a:p>
            <a:pPr marL="12700" marR="0" lvl="0" indent="0" algn="l" defTabSz="914400" rtl="0" eaLnBrk="1" fontAlgn="auto" latinLnBrk="0" hangingPunct="1">
              <a:lnSpc>
                <a:spcPct val="100000"/>
              </a:lnSpc>
              <a:spcBef>
                <a:spcPts val="15"/>
              </a:spcBef>
              <a:spcAft>
                <a:spcPts val="0"/>
              </a:spcAft>
              <a:buClrTx/>
              <a:buSzTx/>
              <a:buFontTx/>
              <a:buNone/>
              <a:tabLst/>
              <a:defRPr/>
            </a:pPr>
            <a:r>
              <a:rPr kumimoji="0" lang="en-US" sz="1100" b="0" i="0" u="none" strike="noStrike" kern="1200" cap="none" spc="10" normalizeH="0" baseline="0" noProof="0" dirty="0">
                <a:ln>
                  <a:noFill/>
                </a:ln>
                <a:solidFill>
                  <a:prstClr val="black"/>
                </a:solidFill>
                <a:effectLst/>
                <a:uLnTx/>
                <a:uFillTx/>
                <a:latin typeface="Helvetica Neue"/>
                <a:ea typeface="+mn-ea"/>
                <a:cs typeface="Helvetica Neue"/>
              </a:rPr>
              <a:t>+31(0180) 425639, </a:t>
            </a:r>
          </a:p>
          <a:p>
            <a:pPr marL="12700" marR="0" lvl="0" indent="0" algn="l" defTabSz="914400" rtl="0" eaLnBrk="1" fontAlgn="auto" latinLnBrk="0" hangingPunct="1">
              <a:lnSpc>
                <a:spcPct val="100000"/>
              </a:lnSpc>
              <a:spcBef>
                <a:spcPts val="15"/>
              </a:spcBef>
              <a:spcAft>
                <a:spcPts val="0"/>
              </a:spcAft>
              <a:buClrTx/>
              <a:buSzTx/>
              <a:buFontTx/>
              <a:buNone/>
              <a:tabLst/>
              <a:defRPr/>
            </a:pPr>
            <a:r>
              <a:rPr kumimoji="0" lang="en-US" sz="1100" b="0" i="0" u="none" strike="noStrike" kern="1200" cap="none" spc="10" normalizeH="0" baseline="0" noProof="0" dirty="0">
                <a:ln>
                  <a:noFill/>
                </a:ln>
                <a:solidFill>
                  <a:prstClr val="black"/>
                </a:solidFill>
                <a:effectLst/>
                <a:uLnTx/>
                <a:uFillTx/>
                <a:latin typeface="Helvetica Neue"/>
                <a:ea typeface="+mn-ea"/>
                <a:cs typeface="Helvetica Neue"/>
              </a:rPr>
              <a:t>+31 631946320 mobile</a:t>
            </a:r>
            <a:endParaRPr kumimoji="0" lang="en-US" sz="1100" b="0" i="0" u="none" strike="noStrike" kern="1200" cap="none" spc="0" normalizeH="0" baseline="0" noProof="0" dirty="0">
              <a:ln>
                <a:noFill/>
              </a:ln>
              <a:solidFill>
                <a:prstClr val="black"/>
              </a:solidFill>
              <a:effectLst/>
              <a:uLnTx/>
              <a:uFillTx/>
              <a:latin typeface="Helvetica Neue"/>
              <a:ea typeface="+mn-ea"/>
              <a:cs typeface="Helvetica Neue"/>
            </a:endParaRPr>
          </a:p>
          <a:p>
            <a:pPr marL="12700" marR="0" lvl="0" indent="0" algn="l" defTabSz="914400" rtl="0" eaLnBrk="1" fontAlgn="auto" latinLnBrk="0" hangingPunct="1">
              <a:lnSpc>
                <a:spcPct val="100000"/>
              </a:lnSpc>
              <a:spcBef>
                <a:spcPts val="50"/>
              </a:spcBef>
              <a:spcAft>
                <a:spcPts val="0"/>
              </a:spcAft>
              <a:buClrTx/>
              <a:buSzTx/>
              <a:buFontTx/>
              <a:buNone/>
              <a:tabLst/>
              <a:defRPr/>
            </a:pPr>
            <a:r>
              <a:rPr lang="en-US" sz="1100" spc="10" dirty="0" err="1">
                <a:solidFill>
                  <a:prstClr val="black"/>
                </a:solidFill>
                <a:latin typeface="Helvetica Neue"/>
                <a:cs typeface="Helvetica Neue"/>
                <a:hlinkClick r:id="rId3"/>
              </a:rPr>
              <a:t>richard</a:t>
            </a:r>
            <a:r>
              <a:rPr kumimoji="0" lang="en-US" sz="1100" b="0" i="0" u="none" strike="noStrike" kern="1200" cap="none" spc="10" normalizeH="0" baseline="0" noProof="0" dirty="0">
                <a:ln>
                  <a:noFill/>
                </a:ln>
                <a:solidFill>
                  <a:prstClr val="black"/>
                </a:solidFill>
                <a:effectLst/>
                <a:uLnTx/>
                <a:uFillTx/>
                <a:latin typeface="Helvetica Neue"/>
                <a:ea typeface="+mn-ea"/>
                <a:cs typeface="Helvetica Neue"/>
                <a:hlinkClick r:id="rId3"/>
              </a:rPr>
              <a:t>@eye4vision.nl</a:t>
            </a:r>
            <a:endParaRPr lang="nl-NL" sz="1100" b="1" spc="20" dirty="0">
              <a:latin typeface="Helvetica Neue"/>
              <a:cs typeface="Helvetica Neue"/>
            </a:endParaRPr>
          </a:p>
          <a:p>
            <a:pPr marL="12700" marR="1610360">
              <a:lnSpc>
                <a:spcPct val="103600"/>
              </a:lnSpc>
              <a:spcBef>
                <a:spcPts val="85"/>
              </a:spcBef>
            </a:pPr>
            <a:endParaRPr lang="nl-NL" sz="1100" b="1" spc="20" dirty="0">
              <a:latin typeface="Helvetica Neue"/>
              <a:cs typeface="Helvetica Neue"/>
            </a:endParaRPr>
          </a:p>
          <a:p>
            <a:pPr marL="12700" marR="1610360">
              <a:lnSpc>
                <a:spcPct val="103600"/>
              </a:lnSpc>
              <a:spcBef>
                <a:spcPts val="85"/>
              </a:spcBef>
            </a:pPr>
            <a:r>
              <a:rPr sz="1100" b="1" spc="20" dirty="0">
                <a:latin typeface="Helvetica Neue"/>
                <a:cs typeface="Helvetica Neue"/>
              </a:rPr>
              <a:t>Jean</a:t>
            </a:r>
            <a:r>
              <a:rPr sz="1100" b="1" spc="-80" dirty="0">
                <a:latin typeface="Helvetica Neue"/>
                <a:cs typeface="Helvetica Neue"/>
              </a:rPr>
              <a:t> </a:t>
            </a:r>
            <a:r>
              <a:rPr sz="1100" b="1" spc="15" dirty="0">
                <a:latin typeface="Helvetica Neue"/>
                <a:cs typeface="Helvetica Neue"/>
              </a:rPr>
              <a:t>Castonguay  </a:t>
            </a:r>
            <a:r>
              <a:rPr sz="1100" spc="10" dirty="0">
                <a:latin typeface="Helvetica Neue"/>
                <a:cs typeface="Helvetica Neue"/>
              </a:rPr>
              <a:t>President </a:t>
            </a:r>
            <a:r>
              <a:rPr sz="1100" spc="20" dirty="0">
                <a:latin typeface="Helvetica Neue"/>
                <a:cs typeface="Helvetica Neue"/>
              </a:rPr>
              <a:t>&amp; CEO  </a:t>
            </a:r>
            <a:r>
              <a:rPr sz="1100" spc="15" dirty="0">
                <a:latin typeface="Helvetica Neue"/>
                <a:cs typeface="Helvetica Neue"/>
              </a:rPr>
              <a:t>CogniSens</a:t>
            </a:r>
            <a:r>
              <a:rPr sz="1100" spc="-10" dirty="0">
                <a:latin typeface="Helvetica Neue"/>
                <a:cs typeface="Helvetica Neue"/>
              </a:rPr>
              <a:t> </a:t>
            </a:r>
            <a:r>
              <a:rPr sz="1100" spc="5" dirty="0">
                <a:latin typeface="Helvetica Neue"/>
                <a:cs typeface="Helvetica Neue"/>
              </a:rPr>
              <a:t>Inc.</a:t>
            </a:r>
            <a:endParaRPr sz="1100" dirty="0">
              <a:latin typeface="Helvetica Neue"/>
              <a:cs typeface="Helvetica Neue"/>
            </a:endParaRPr>
          </a:p>
          <a:p>
            <a:pPr marL="12700">
              <a:lnSpc>
                <a:spcPct val="100000"/>
              </a:lnSpc>
              <a:spcBef>
                <a:spcPts val="15"/>
              </a:spcBef>
            </a:pPr>
            <a:r>
              <a:rPr sz="1100" spc="10" dirty="0">
                <a:latin typeface="Helvetica Neue"/>
                <a:cs typeface="Helvetica Neue"/>
              </a:rPr>
              <a:t>+1(855) 480-0808, ext </a:t>
            </a:r>
            <a:r>
              <a:rPr sz="1100" spc="15" dirty="0">
                <a:latin typeface="Helvetica Neue"/>
                <a:cs typeface="Helvetica Neue"/>
              </a:rPr>
              <a:t>700 Toll</a:t>
            </a:r>
            <a:r>
              <a:rPr sz="1100" spc="-55" dirty="0">
                <a:latin typeface="Helvetica Neue"/>
                <a:cs typeface="Helvetica Neue"/>
              </a:rPr>
              <a:t> </a:t>
            </a:r>
            <a:r>
              <a:rPr sz="1100" spc="5" dirty="0">
                <a:latin typeface="Helvetica Neue"/>
                <a:cs typeface="Helvetica Neue"/>
              </a:rPr>
              <a:t>free</a:t>
            </a:r>
            <a:endParaRPr sz="1100" dirty="0">
              <a:latin typeface="Helvetica Neue"/>
              <a:cs typeface="Helvetica Neue"/>
            </a:endParaRPr>
          </a:p>
          <a:p>
            <a:pPr marL="12700">
              <a:lnSpc>
                <a:spcPct val="100000"/>
              </a:lnSpc>
              <a:spcBef>
                <a:spcPts val="45"/>
              </a:spcBef>
            </a:pPr>
            <a:r>
              <a:rPr sz="1100" spc="10" dirty="0">
                <a:latin typeface="Helvetica Neue"/>
                <a:cs typeface="Helvetica Neue"/>
              </a:rPr>
              <a:t>+1(514)</a:t>
            </a:r>
            <a:r>
              <a:rPr sz="1100" spc="-5" dirty="0">
                <a:latin typeface="Helvetica Neue"/>
                <a:cs typeface="Helvetica Neue"/>
              </a:rPr>
              <a:t> </a:t>
            </a:r>
            <a:r>
              <a:rPr sz="1100" spc="10" dirty="0">
                <a:latin typeface="Helvetica Neue"/>
                <a:cs typeface="Helvetica Neue"/>
              </a:rPr>
              <a:t>212-4141mobile</a:t>
            </a:r>
            <a:endParaRPr sz="1100" dirty="0">
              <a:latin typeface="Helvetica Neue"/>
              <a:cs typeface="Helvetica Neue"/>
            </a:endParaRPr>
          </a:p>
          <a:p>
            <a:pPr marL="12700">
              <a:lnSpc>
                <a:spcPct val="100000"/>
              </a:lnSpc>
              <a:spcBef>
                <a:spcPts val="50"/>
              </a:spcBef>
            </a:pPr>
            <a:r>
              <a:rPr sz="1100" spc="10" dirty="0">
                <a:latin typeface="Helvetica Neue"/>
                <a:cs typeface="Helvetica Neue"/>
                <a:hlinkClick r:id="rId3"/>
              </a:rPr>
              <a:t>jcastonguay@cognisens.com</a:t>
            </a:r>
            <a:endParaRPr sz="1100" dirty="0">
              <a:latin typeface="Helvetica Neue"/>
              <a:cs typeface="Helvetica Neue"/>
            </a:endParaRPr>
          </a:p>
          <a:p>
            <a:pPr>
              <a:lnSpc>
                <a:spcPct val="100000"/>
              </a:lnSpc>
              <a:spcBef>
                <a:spcPts val="5"/>
              </a:spcBef>
            </a:pPr>
            <a:endParaRPr sz="1150" dirty="0">
              <a:latin typeface="Helvetica Neue"/>
              <a:cs typeface="Helvetica Neue"/>
            </a:endParaRPr>
          </a:p>
          <a:p>
            <a:pPr marL="12700">
              <a:lnSpc>
                <a:spcPct val="100000"/>
              </a:lnSpc>
              <a:spcBef>
                <a:spcPts val="5"/>
              </a:spcBef>
            </a:pPr>
            <a:r>
              <a:rPr sz="1100" b="1" spc="10" dirty="0">
                <a:latin typeface="Helvetica Neue"/>
                <a:cs typeface="Helvetica Neue"/>
              </a:rPr>
              <a:t>Scott</a:t>
            </a:r>
            <a:r>
              <a:rPr sz="1100" b="1" spc="-5" dirty="0">
                <a:latin typeface="Helvetica Neue"/>
                <a:cs typeface="Helvetica Neue"/>
              </a:rPr>
              <a:t> </a:t>
            </a:r>
            <a:r>
              <a:rPr sz="1100" b="1" spc="20" dirty="0">
                <a:latin typeface="Helvetica Neue"/>
                <a:cs typeface="Helvetica Neue"/>
              </a:rPr>
              <a:t>Kozak</a:t>
            </a:r>
            <a:endParaRPr sz="1100" dirty="0">
              <a:latin typeface="Helvetica Neue"/>
              <a:cs typeface="Helvetica Neue"/>
            </a:endParaRPr>
          </a:p>
          <a:p>
            <a:pPr marL="12700" marR="5080">
              <a:lnSpc>
                <a:spcPct val="103600"/>
              </a:lnSpc>
            </a:pPr>
            <a:r>
              <a:rPr sz="1100" spc="10" dirty="0">
                <a:latin typeface="Helvetica Neue"/>
                <a:cs typeface="Helvetica Neue"/>
              </a:rPr>
              <a:t>Executive Director </a:t>
            </a:r>
            <a:r>
              <a:rPr sz="1100" spc="15" dirty="0">
                <a:latin typeface="Helvetica Neue"/>
                <a:cs typeface="Helvetica Neue"/>
              </a:rPr>
              <a:t>– </a:t>
            </a:r>
            <a:r>
              <a:rPr sz="1100" spc="10" dirty="0">
                <a:latin typeface="Helvetica Neue"/>
                <a:cs typeface="Helvetica Neue"/>
              </a:rPr>
              <a:t>Business Development  </a:t>
            </a:r>
            <a:r>
              <a:rPr sz="1100" spc="15" dirty="0">
                <a:latin typeface="Helvetica Neue"/>
                <a:cs typeface="Helvetica Neue"/>
              </a:rPr>
              <a:t>CogniSens</a:t>
            </a:r>
            <a:r>
              <a:rPr sz="1100" spc="-5" dirty="0">
                <a:latin typeface="Helvetica Neue"/>
                <a:cs typeface="Helvetica Neue"/>
              </a:rPr>
              <a:t> </a:t>
            </a:r>
            <a:r>
              <a:rPr sz="1100" spc="5" dirty="0">
                <a:latin typeface="Helvetica Neue"/>
                <a:cs typeface="Helvetica Neue"/>
              </a:rPr>
              <a:t>Inc.</a:t>
            </a:r>
            <a:endParaRPr sz="1100" dirty="0">
              <a:latin typeface="Helvetica Neue"/>
              <a:cs typeface="Helvetica Neue"/>
            </a:endParaRPr>
          </a:p>
          <a:p>
            <a:pPr marL="12700">
              <a:lnSpc>
                <a:spcPct val="100000"/>
              </a:lnSpc>
              <a:spcBef>
                <a:spcPts val="10"/>
              </a:spcBef>
            </a:pPr>
            <a:r>
              <a:rPr sz="1100" spc="10" dirty="0">
                <a:latin typeface="Helvetica Neue"/>
                <a:cs typeface="Helvetica Neue"/>
              </a:rPr>
              <a:t>+1(617)</a:t>
            </a:r>
            <a:r>
              <a:rPr sz="1100" spc="-5" dirty="0">
                <a:latin typeface="Helvetica Neue"/>
                <a:cs typeface="Helvetica Neue"/>
              </a:rPr>
              <a:t> </a:t>
            </a:r>
            <a:r>
              <a:rPr sz="1100" spc="10" dirty="0">
                <a:latin typeface="Helvetica Neue"/>
                <a:cs typeface="Helvetica Neue"/>
              </a:rPr>
              <a:t>412-6278</a:t>
            </a:r>
            <a:endParaRPr sz="1100" dirty="0">
              <a:latin typeface="Helvetica Neue"/>
              <a:cs typeface="Helvetica Neue"/>
            </a:endParaRPr>
          </a:p>
          <a:p>
            <a:pPr marL="12700">
              <a:lnSpc>
                <a:spcPct val="100000"/>
              </a:lnSpc>
              <a:spcBef>
                <a:spcPts val="50"/>
              </a:spcBef>
            </a:pPr>
            <a:r>
              <a:rPr sz="1100" u="sng" spc="10" dirty="0">
                <a:solidFill>
                  <a:srgbClr val="2200CC"/>
                </a:solidFill>
                <a:uFill>
                  <a:solidFill>
                    <a:srgbClr val="2200CC"/>
                  </a:solidFill>
                </a:uFill>
                <a:latin typeface="Helvetica Neue"/>
                <a:cs typeface="Helvetica Neue"/>
                <a:hlinkClick r:id="rId4"/>
              </a:rPr>
              <a:t>skozak@cognisens.com</a:t>
            </a:r>
            <a:endParaRPr lang="nl-NL" sz="1100" u="sng" spc="10" dirty="0">
              <a:solidFill>
                <a:srgbClr val="2200CC"/>
              </a:solidFill>
              <a:uFill>
                <a:solidFill>
                  <a:srgbClr val="2200CC"/>
                </a:solidFill>
              </a:uFill>
              <a:latin typeface="Helvetica Neue"/>
              <a:cs typeface="Helvetica Neue"/>
            </a:endParaRPr>
          </a:p>
          <a:p>
            <a:pPr marL="12700">
              <a:lnSpc>
                <a:spcPct val="100000"/>
              </a:lnSpc>
              <a:spcBef>
                <a:spcPts val="50"/>
              </a:spcBef>
            </a:pPr>
            <a:endParaRPr lang="nl-NL" sz="1100" u="sng" spc="10" dirty="0">
              <a:solidFill>
                <a:srgbClr val="2200CC"/>
              </a:solidFill>
              <a:uFill>
                <a:solidFill>
                  <a:srgbClr val="2200CC"/>
                </a:solidFill>
              </a:uFill>
              <a:latin typeface="Helvetica Neue"/>
              <a:cs typeface="Helvetica Neue"/>
            </a:endParaRPr>
          </a:p>
          <a:p>
            <a:pPr marL="12700">
              <a:lnSpc>
                <a:spcPct val="100000"/>
              </a:lnSpc>
              <a:spcBef>
                <a:spcPts val="50"/>
              </a:spcBef>
            </a:pPr>
            <a:endParaRPr lang="nl-NL" sz="1100" u="sng" spc="10" dirty="0">
              <a:solidFill>
                <a:srgbClr val="2200CC"/>
              </a:solidFill>
              <a:uFill>
                <a:solidFill>
                  <a:srgbClr val="2200CC"/>
                </a:solidFill>
              </a:uFill>
              <a:latin typeface="Helvetica Neue"/>
              <a:cs typeface="Helvetica Neue"/>
            </a:endParaRPr>
          </a:p>
        </p:txBody>
      </p:sp>
      <p:sp>
        <p:nvSpPr>
          <p:cNvPr id="5" name="object 5"/>
          <p:cNvSpPr txBox="1">
            <a:spLocks noGrp="1"/>
          </p:cNvSpPr>
          <p:nvPr>
            <p:ph type="sldNum" sz="quarter" idx="7"/>
          </p:nvPr>
        </p:nvSpPr>
        <p:spPr>
          <a:prstGeom prst="rect">
            <a:avLst/>
          </a:prstGeom>
        </p:spPr>
        <p:txBody>
          <a:bodyPr vert="horz" wrap="square" lIns="0" tIns="8890" rIns="0" bIns="0" rtlCol="0">
            <a:spAutoFit/>
          </a:bodyPr>
          <a:lstStyle/>
          <a:p>
            <a:pPr marL="38100">
              <a:lnSpc>
                <a:spcPct val="100000"/>
              </a:lnSpc>
              <a:spcBef>
                <a:spcPts val="70"/>
              </a:spcBef>
            </a:pPr>
            <a:fld id="{81D60167-4931-47E6-BA6A-407CBD079E47}" type="slidenum">
              <a:rPr spc="-50" dirty="0"/>
              <a:t>11</a:t>
            </a:fld>
            <a:endParaRPr spc="-50" dirty="0"/>
          </a:p>
        </p:txBody>
      </p:sp>
      <p:pic>
        <p:nvPicPr>
          <p:cNvPr id="7" name="Picture 2" descr="eyeforvision">
            <a:extLst>
              <a:ext uri="{FF2B5EF4-FFF2-40B4-BE49-F238E27FC236}">
                <a16:creationId xmlns:a16="http://schemas.microsoft.com/office/drawing/2014/main" id="{DD45DA80-38FB-4451-818C-C042491FC60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43400" y="3619500"/>
            <a:ext cx="2667000" cy="9525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eyeforvision">
            <a:extLst>
              <a:ext uri="{FF2B5EF4-FFF2-40B4-BE49-F238E27FC236}">
                <a16:creationId xmlns:a16="http://schemas.microsoft.com/office/drawing/2014/main" id="{B5BC7958-281D-4FB8-8CCE-944165031D4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3023" y="8651788"/>
            <a:ext cx="2667000" cy="952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96106" y="1039864"/>
            <a:ext cx="6567487" cy="3148188"/>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596106" y="841391"/>
            <a:ext cx="6567805" cy="3695700"/>
          </a:xfrm>
          <a:custGeom>
            <a:avLst/>
            <a:gdLst/>
            <a:ahLst/>
            <a:cxnLst/>
            <a:rect l="l" t="t" r="r" b="b"/>
            <a:pathLst>
              <a:path w="6567805" h="3695700">
                <a:moveTo>
                  <a:pt x="0" y="0"/>
                </a:moveTo>
                <a:lnTo>
                  <a:pt x="6567487" y="0"/>
                </a:lnTo>
                <a:lnTo>
                  <a:pt x="6567487" y="3695699"/>
                </a:lnTo>
                <a:lnTo>
                  <a:pt x="0" y="3695699"/>
                </a:lnTo>
                <a:lnTo>
                  <a:pt x="0" y="0"/>
                </a:lnTo>
                <a:close/>
              </a:path>
            </a:pathLst>
          </a:custGeom>
          <a:ln w="13034">
            <a:solidFill>
              <a:srgbClr val="000000"/>
            </a:solidFill>
          </a:ln>
        </p:spPr>
        <p:txBody>
          <a:bodyPr wrap="square" lIns="0" tIns="0" rIns="0" bIns="0" rtlCol="0"/>
          <a:lstStyle/>
          <a:p>
            <a:endParaRPr/>
          </a:p>
        </p:txBody>
      </p:sp>
      <p:sp>
        <p:nvSpPr>
          <p:cNvPr id="4" name="object 4"/>
          <p:cNvSpPr txBox="1"/>
          <p:nvPr/>
        </p:nvSpPr>
        <p:spPr>
          <a:xfrm>
            <a:off x="964032" y="4813152"/>
            <a:ext cx="5676900" cy="838835"/>
          </a:xfrm>
          <a:prstGeom prst="rect">
            <a:avLst/>
          </a:prstGeom>
        </p:spPr>
        <p:txBody>
          <a:bodyPr vert="horz" wrap="square" lIns="0" tIns="11430" rIns="0" bIns="0" rtlCol="0">
            <a:spAutoFit/>
          </a:bodyPr>
          <a:lstStyle/>
          <a:p>
            <a:pPr marL="12700" marR="5080">
              <a:lnSpc>
                <a:spcPct val="102600"/>
              </a:lnSpc>
              <a:spcBef>
                <a:spcPts val="90"/>
              </a:spcBef>
            </a:pPr>
            <a:r>
              <a:rPr sz="1300" b="1" spc="-70" dirty="0">
                <a:latin typeface="Arial"/>
                <a:cs typeface="Arial"/>
              </a:rPr>
              <a:t>Problem</a:t>
            </a:r>
            <a:r>
              <a:rPr sz="1300" spc="-70" dirty="0">
                <a:latin typeface="Arial"/>
                <a:cs typeface="Arial"/>
              </a:rPr>
              <a:t>: </a:t>
            </a:r>
            <a:r>
              <a:rPr sz="1300" spc="-45" dirty="0">
                <a:latin typeface="Arial"/>
                <a:cs typeface="Arial"/>
              </a:rPr>
              <a:t>knowledge-based and </a:t>
            </a:r>
            <a:r>
              <a:rPr sz="1300" spc="-35" dirty="0">
                <a:latin typeface="Arial"/>
                <a:cs typeface="Arial"/>
              </a:rPr>
              <a:t>expertise </a:t>
            </a:r>
            <a:r>
              <a:rPr sz="1300" spc="-15" dirty="0">
                <a:latin typeface="Arial"/>
                <a:cs typeface="Arial"/>
              </a:rPr>
              <a:t>training </a:t>
            </a:r>
            <a:r>
              <a:rPr sz="1300" spc="-80" dirty="0">
                <a:latin typeface="Arial"/>
                <a:cs typeface="Arial"/>
              </a:rPr>
              <a:t>has </a:t>
            </a:r>
            <a:r>
              <a:rPr sz="1300" spc="-50" dirty="0">
                <a:latin typeface="Arial"/>
                <a:cs typeface="Arial"/>
              </a:rPr>
              <a:t>increased </a:t>
            </a:r>
            <a:r>
              <a:rPr sz="1300" spc="-45" dirty="0">
                <a:latin typeface="Arial"/>
                <a:cs typeface="Arial"/>
              </a:rPr>
              <a:t>and </a:t>
            </a:r>
            <a:r>
              <a:rPr sz="1300" spc="-25" dirty="0">
                <a:latin typeface="Arial"/>
                <a:cs typeface="Arial"/>
              </a:rPr>
              <a:t>complexified  </a:t>
            </a:r>
            <a:r>
              <a:rPr sz="1300" spc="-35" dirty="0">
                <a:latin typeface="Arial"/>
                <a:cs typeface="Arial"/>
              </a:rPr>
              <a:t>due </a:t>
            </a:r>
            <a:r>
              <a:rPr sz="1300" spc="25" dirty="0">
                <a:latin typeface="Arial"/>
                <a:cs typeface="Arial"/>
              </a:rPr>
              <a:t>to </a:t>
            </a:r>
            <a:r>
              <a:rPr sz="1300" spc="-15" dirty="0">
                <a:latin typeface="Arial"/>
                <a:cs typeface="Arial"/>
              </a:rPr>
              <a:t>interaction </a:t>
            </a:r>
            <a:r>
              <a:rPr sz="1300" spc="20" dirty="0">
                <a:latin typeface="Arial"/>
                <a:cs typeface="Arial"/>
              </a:rPr>
              <a:t>with </a:t>
            </a:r>
            <a:r>
              <a:rPr sz="1300" spc="-70" dirty="0">
                <a:latin typeface="Arial"/>
                <a:cs typeface="Arial"/>
              </a:rPr>
              <a:t>systems </a:t>
            </a:r>
            <a:r>
              <a:rPr sz="1300" spc="-45" dirty="0">
                <a:latin typeface="Arial"/>
                <a:cs typeface="Arial"/>
              </a:rPr>
              <a:t>and</a:t>
            </a:r>
            <a:r>
              <a:rPr lang="nl-NL" sz="1300" spc="-45" dirty="0">
                <a:latin typeface="Arial"/>
                <a:cs typeface="Arial"/>
              </a:rPr>
              <a:t> </a:t>
            </a:r>
            <a:r>
              <a:rPr sz="1300" spc="-225" dirty="0">
                <a:latin typeface="Arial"/>
                <a:cs typeface="Arial"/>
              </a:rPr>
              <a:t> </a:t>
            </a:r>
            <a:r>
              <a:rPr sz="1300" spc="-50" dirty="0">
                <a:latin typeface="Arial"/>
                <a:cs typeface="Arial"/>
              </a:rPr>
              <a:t>machines.</a:t>
            </a:r>
            <a:endParaRPr sz="1300" dirty="0">
              <a:latin typeface="Arial"/>
              <a:cs typeface="Arial"/>
            </a:endParaRPr>
          </a:p>
          <a:p>
            <a:pPr marL="12700" marR="411480">
              <a:lnSpc>
                <a:spcPct val="102600"/>
              </a:lnSpc>
            </a:pPr>
            <a:r>
              <a:rPr sz="1300" b="1" spc="-70" dirty="0">
                <a:latin typeface="Arial"/>
                <a:cs typeface="Arial"/>
              </a:rPr>
              <a:t>Solution</a:t>
            </a:r>
            <a:r>
              <a:rPr sz="1300" spc="-70" dirty="0">
                <a:latin typeface="Arial"/>
                <a:cs typeface="Arial"/>
              </a:rPr>
              <a:t>: </a:t>
            </a:r>
            <a:r>
              <a:rPr sz="1300" spc="-55" dirty="0">
                <a:latin typeface="Arial"/>
                <a:cs typeface="Arial"/>
              </a:rPr>
              <a:t>increase </a:t>
            </a:r>
            <a:r>
              <a:rPr sz="1300" spc="-30" dirty="0">
                <a:latin typeface="Arial"/>
                <a:cs typeface="Arial"/>
              </a:rPr>
              <a:t>learning </a:t>
            </a:r>
            <a:r>
              <a:rPr sz="1300" spc="-25" dirty="0">
                <a:latin typeface="Arial"/>
                <a:cs typeface="Arial"/>
              </a:rPr>
              <a:t>capability </a:t>
            </a:r>
            <a:r>
              <a:rPr sz="1300" spc="-35" dirty="0">
                <a:latin typeface="Arial"/>
                <a:cs typeface="Arial"/>
              </a:rPr>
              <a:t>by </a:t>
            </a:r>
            <a:r>
              <a:rPr sz="1300" spc="-45" dirty="0">
                <a:latin typeface="Arial"/>
                <a:cs typeface="Arial"/>
              </a:rPr>
              <a:t>increasing </a:t>
            </a:r>
            <a:r>
              <a:rPr sz="1300" dirty="0">
                <a:latin typeface="Arial"/>
                <a:cs typeface="Arial"/>
              </a:rPr>
              <a:t>attention </a:t>
            </a:r>
            <a:r>
              <a:rPr sz="1300" spc="-45" dirty="0">
                <a:latin typeface="Arial"/>
                <a:cs typeface="Arial"/>
              </a:rPr>
              <a:t>and </a:t>
            </a:r>
            <a:r>
              <a:rPr sz="1300" spc="-65" dirty="0">
                <a:latin typeface="Arial"/>
                <a:cs typeface="Arial"/>
              </a:rPr>
              <a:t>awareness  </a:t>
            </a:r>
            <a:r>
              <a:rPr sz="1300" spc="-45" dirty="0">
                <a:latin typeface="Arial"/>
                <a:cs typeface="Arial"/>
              </a:rPr>
              <a:t>capacities </a:t>
            </a:r>
            <a:r>
              <a:rPr sz="1300" spc="10" dirty="0">
                <a:latin typeface="Arial"/>
                <a:cs typeface="Arial"/>
              </a:rPr>
              <a:t>for </a:t>
            </a:r>
            <a:r>
              <a:rPr sz="1300" dirty="0">
                <a:latin typeface="Arial"/>
                <a:cs typeface="Arial"/>
              </a:rPr>
              <a:t>better</a:t>
            </a:r>
            <a:r>
              <a:rPr sz="1300" spc="-140" dirty="0">
                <a:latin typeface="Arial"/>
                <a:cs typeface="Arial"/>
              </a:rPr>
              <a:t> </a:t>
            </a:r>
            <a:r>
              <a:rPr sz="1300" spc="-15" dirty="0">
                <a:latin typeface="Arial"/>
                <a:cs typeface="Arial"/>
              </a:rPr>
              <a:t>adaptability</a:t>
            </a:r>
            <a:endParaRPr sz="1300" dirty="0">
              <a:latin typeface="Arial"/>
              <a:cs typeface="Arial"/>
            </a:endParaRPr>
          </a:p>
        </p:txBody>
      </p:sp>
      <p:sp>
        <p:nvSpPr>
          <p:cNvPr id="5" name="object 5"/>
          <p:cNvSpPr txBox="1">
            <a:spLocks noGrp="1"/>
          </p:cNvSpPr>
          <p:nvPr>
            <p:ph type="sldNum" sz="quarter" idx="7"/>
          </p:nvPr>
        </p:nvSpPr>
        <p:spPr>
          <a:prstGeom prst="rect">
            <a:avLst/>
          </a:prstGeom>
        </p:spPr>
        <p:txBody>
          <a:bodyPr vert="horz" wrap="square" lIns="0" tIns="8890" rIns="0" bIns="0" rtlCol="0">
            <a:spAutoFit/>
          </a:bodyPr>
          <a:lstStyle/>
          <a:p>
            <a:pPr marL="38100">
              <a:lnSpc>
                <a:spcPct val="100000"/>
              </a:lnSpc>
              <a:spcBef>
                <a:spcPts val="70"/>
              </a:spcBef>
            </a:pPr>
            <a:fld id="{81D60167-4931-47E6-BA6A-407CBD079E47}" type="slidenum">
              <a:rPr spc="-50" dirty="0"/>
              <a:t>2</a:t>
            </a:fld>
            <a:endParaRPr spc="-50" dirty="0"/>
          </a:p>
        </p:txBody>
      </p:sp>
      <p:pic>
        <p:nvPicPr>
          <p:cNvPr id="7" name="Picture 2" descr="eyeforvision">
            <a:extLst>
              <a:ext uri="{FF2B5EF4-FFF2-40B4-BE49-F238E27FC236}">
                <a16:creationId xmlns:a16="http://schemas.microsoft.com/office/drawing/2014/main" id="{4C8EF23A-C679-4B8E-B147-A5DF8744E0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3023" y="8651788"/>
            <a:ext cx="2667000" cy="952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878060" y="973825"/>
            <a:ext cx="6003892" cy="2895600"/>
          </a:xfrm>
          <a:prstGeom prst="rect">
            <a:avLst/>
          </a:prstGeom>
          <a:blipFill>
            <a:blip r:embed="rId2" cstate="print"/>
            <a:stretch>
              <a:fillRect/>
            </a:stretch>
          </a:blipFill>
        </p:spPr>
        <p:txBody>
          <a:bodyPr wrap="square" lIns="0" tIns="0" rIns="0" bIns="0" rtlCol="0"/>
          <a:lstStyle/>
          <a:p>
            <a:endParaRPr dirty="0"/>
          </a:p>
        </p:txBody>
      </p:sp>
      <p:sp>
        <p:nvSpPr>
          <p:cNvPr id="3" name="object 3"/>
          <p:cNvSpPr/>
          <p:nvPr/>
        </p:nvSpPr>
        <p:spPr>
          <a:xfrm>
            <a:off x="596104" y="522256"/>
            <a:ext cx="6567805" cy="3695700"/>
          </a:xfrm>
          <a:custGeom>
            <a:avLst/>
            <a:gdLst/>
            <a:ahLst/>
            <a:cxnLst/>
            <a:rect l="l" t="t" r="r" b="b"/>
            <a:pathLst>
              <a:path w="6567805" h="3695700">
                <a:moveTo>
                  <a:pt x="0" y="0"/>
                </a:moveTo>
                <a:lnTo>
                  <a:pt x="6567487" y="0"/>
                </a:lnTo>
                <a:lnTo>
                  <a:pt x="6567487" y="3695699"/>
                </a:lnTo>
                <a:lnTo>
                  <a:pt x="0" y="3695699"/>
                </a:lnTo>
                <a:lnTo>
                  <a:pt x="0" y="0"/>
                </a:lnTo>
                <a:close/>
              </a:path>
            </a:pathLst>
          </a:custGeom>
          <a:ln w="13034">
            <a:solidFill>
              <a:srgbClr val="000000"/>
            </a:solidFill>
          </a:ln>
        </p:spPr>
        <p:txBody>
          <a:bodyPr wrap="square" lIns="0" tIns="0" rIns="0" bIns="0" rtlCol="0"/>
          <a:lstStyle/>
          <a:p>
            <a:endParaRPr/>
          </a:p>
        </p:txBody>
      </p:sp>
      <p:sp>
        <p:nvSpPr>
          <p:cNvPr id="4" name="object 4"/>
          <p:cNvSpPr txBox="1"/>
          <p:nvPr/>
        </p:nvSpPr>
        <p:spPr>
          <a:xfrm>
            <a:off x="878060" y="4368415"/>
            <a:ext cx="5810885" cy="4767780"/>
          </a:xfrm>
          <a:prstGeom prst="rect">
            <a:avLst/>
          </a:prstGeom>
        </p:spPr>
        <p:txBody>
          <a:bodyPr vert="horz" wrap="square" lIns="0" tIns="11430" rIns="0" bIns="0" rtlCol="0">
            <a:spAutoFit/>
          </a:bodyPr>
          <a:lstStyle/>
          <a:p>
            <a:pPr marL="12700" marR="137795">
              <a:lnSpc>
                <a:spcPct val="102600"/>
              </a:lnSpc>
              <a:spcBef>
                <a:spcPts val="90"/>
              </a:spcBef>
            </a:pPr>
            <a:r>
              <a:rPr sz="1300" spc="-90" dirty="0">
                <a:latin typeface="Arial"/>
                <a:cs typeface="Arial"/>
              </a:rPr>
              <a:t>Based </a:t>
            </a:r>
            <a:r>
              <a:rPr sz="1300" spc="-25" dirty="0">
                <a:latin typeface="Arial"/>
                <a:cs typeface="Arial"/>
              </a:rPr>
              <a:t>on </a:t>
            </a:r>
            <a:r>
              <a:rPr sz="1300" spc="-65" dirty="0">
                <a:latin typeface="Arial"/>
                <a:cs typeface="Arial"/>
              </a:rPr>
              <a:t>20+ </a:t>
            </a:r>
            <a:r>
              <a:rPr sz="1300" spc="-70" dirty="0">
                <a:latin typeface="Arial"/>
                <a:cs typeface="Arial"/>
              </a:rPr>
              <a:t>years </a:t>
            </a:r>
            <a:r>
              <a:rPr sz="1300" spc="10" dirty="0">
                <a:latin typeface="Arial"/>
                <a:cs typeface="Arial"/>
              </a:rPr>
              <a:t>of </a:t>
            </a:r>
            <a:r>
              <a:rPr sz="1300" spc="-55" dirty="0">
                <a:latin typeface="Arial"/>
                <a:cs typeface="Arial"/>
              </a:rPr>
              <a:t>research </a:t>
            </a:r>
            <a:r>
              <a:rPr sz="1300" spc="-5" dirty="0">
                <a:latin typeface="Arial"/>
                <a:cs typeface="Arial"/>
              </a:rPr>
              <a:t>at </a:t>
            </a:r>
            <a:r>
              <a:rPr sz="1300" dirty="0">
                <a:latin typeface="Arial"/>
                <a:cs typeface="Arial"/>
              </a:rPr>
              <a:t>the </a:t>
            </a:r>
            <a:r>
              <a:rPr sz="1300" spc="-30" dirty="0">
                <a:latin typeface="Arial"/>
                <a:cs typeface="Arial"/>
              </a:rPr>
              <a:t>University </a:t>
            </a:r>
            <a:r>
              <a:rPr sz="1300" spc="10" dirty="0">
                <a:latin typeface="Arial"/>
                <a:cs typeface="Arial"/>
              </a:rPr>
              <a:t>of </a:t>
            </a:r>
            <a:r>
              <a:rPr sz="1300" spc="-10" dirty="0">
                <a:latin typeface="Arial"/>
                <a:cs typeface="Arial"/>
              </a:rPr>
              <a:t>Montreal, </a:t>
            </a:r>
            <a:r>
              <a:rPr sz="1300" spc="-45" dirty="0">
                <a:latin typeface="Arial"/>
                <a:cs typeface="Arial"/>
              </a:rPr>
              <a:t>and </a:t>
            </a:r>
            <a:r>
              <a:rPr sz="1300" spc="-40" dirty="0">
                <a:latin typeface="Arial"/>
                <a:cs typeface="Arial"/>
              </a:rPr>
              <a:t>commercialized  </a:t>
            </a:r>
            <a:r>
              <a:rPr sz="1300" spc="-35" dirty="0">
                <a:latin typeface="Arial"/>
                <a:cs typeface="Arial"/>
              </a:rPr>
              <a:t>by </a:t>
            </a:r>
            <a:r>
              <a:rPr sz="1300" spc="-85" dirty="0">
                <a:latin typeface="Arial"/>
                <a:cs typeface="Arial"/>
              </a:rPr>
              <a:t>CogniSens, </a:t>
            </a:r>
            <a:r>
              <a:rPr sz="1300" spc="-60" dirty="0">
                <a:latin typeface="Arial"/>
                <a:cs typeface="Arial"/>
              </a:rPr>
              <a:t>NeuroTracker is </a:t>
            </a:r>
            <a:r>
              <a:rPr sz="1300" spc="-35" dirty="0">
                <a:latin typeface="Arial"/>
                <a:cs typeface="Arial"/>
              </a:rPr>
              <a:t>being </a:t>
            </a:r>
            <a:r>
              <a:rPr sz="1300" spc="-60" dirty="0">
                <a:latin typeface="Arial"/>
                <a:cs typeface="Arial"/>
              </a:rPr>
              <a:t>used </a:t>
            </a:r>
            <a:r>
              <a:rPr sz="1300" spc="-35" dirty="0">
                <a:latin typeface="Arial"/>
                <a:cs typeface="Arial"/>
              </a:rPr>
              <a:t>by </a:t>
            </a:r>
            <a:r>
              <a:rPr sz="1300" spc="-30" dirty="0">
                <a:latin typeface="Arial"/>
                <a:cs typeface="Arial"/>
              </a:rPr>
              <a:t>over </a:t>
            </a:r>
            <a:r>
              <a:rPr sz="1300" spc="-45" dirty="0">
                <a:latin typeface="Arial"/>
                <a:cs typeface="Arial"/>
              </a:rPr>
              <a:t>25,000 </a:t>
            </a:r>
            <a:r>
              <a:rPr sz="1300" spc="-25" dirty="0">
                <a:latin typeface="Arial"/>
                <a:cs typeface="Arial"/>
              </a:rPr>
              <a:t>athletes, </a:t>
            </a:r>
            <a:r>
              <a:rPr sz="1300" spc="-30" dirty="0">
                <a:latin typeface="Arial"/>
                <a:cs typeface="Arial"/>
              </a:rPr>
              <a:t>students,  </a:t>
            </a:r>
            <a:r>
              <a:rPr sz="1300" spc="-45" dirty="0">
                <a:latin typeface="Arial"/>
                <a:cs typeface="Arial"/>
              </a:rPr>
              <a:t>employees, </a:t>
            </a:r>
            <a:r>
              <a:rPr sz="1300" spc="-40" dirty="0">
                <a:latin typeface="Arial"/>
                <a:cs typeface="Arial"/>
              </a:rPr>
              <a:t>soldiers </a:t>
            </a:r>
            <a:r>
              <a:rPr sz="1300" spc="-45" dirty="0">
                <a:latin typeface="Arial"/>
                <a:cs typeface="Arial"/>
              </a:rPr>
              <a:t>and </a:t>
            </a:r>
            <a:r>
              <a:rPr sz="1300" spc="-35" dirty="0">
                <a:latin typeface="Arial"/>
                <a:cs typeface="Arial"/>
              </a:rPr>
              <a:t>active </a:t>
            </a:r>
            <a:r>
              <a:rPr sz="1300" spc="-60" dirty="0">
                <a:latin typeface="Arial"/>
                <a:cs typeface="Arial"/>
              </a:rPr>
              <a:t>aging </a:t>
            </a:r>
            <a:r>
              <a:rPr sz="1300" spc="-25" dirty="0">
                <a:latin typeface="Arial"/>
                <a:cs typeface="Arial"/>
              </a:rPr>
              <a:t>individuals </a:t>
            </a:r>
            <a:r>
              <a:rPr sz="1300" spc="-5" dirty="0">
                <a:latin typeface="Arial"/>
                <a:cs typeface="Arial"/>
              </a:rPr>
              <a:t>in </a:t>
            </a:r>
            <a:r>
              <a:rPr sz="1300" spc="-25" dirty="0">
                <a:latin typeface="Arial"/>
                <a:cs typeface="Arial"/>
              </a:rPr>
              <a:t>more </a:t>
            </a:r>
            <a:r>
              <a:rPr sz="1300" spc="-10" dirty="0">
                <a:latin typeface="Arial"/>
                <a:cs typeface="Arial"/>
              </a:rPr>
              <a:t>than </a:t>
            </a:r>
            <a:r>
              <a:rPr sz="1300" spc="-45" dirty="0">
                <a:latin typeface="Arial"/>
                <a:cs typeface="Arial"/>
              </a:rPr>
              <a:t>550 </a:t>
            </a:r>
            <a:r>
              <a:rPr sz="1300" spc="-25" dirty="0">
                <a:latin typeface="Arial"/>
                <a:cs typeface="Arial"/>
              </a:rPr>
              <a:t>installations  </a:t>
            </a:r>
            <a:r>
              <a:rPr sz="1300" spc="-10" dirty="0">
                <a:latin typeface="Arial"/>
                <a:cs typeface="Arial"/>
              </a:rPr>
              <a:t>worldwide. </a:t>
            </a:r>
            <a:r>
              <a:rPr sz="1300" spc="-60" dirty="0">
                <a:latin typeface="Arial"/>
                <a:cs typeface="Arial"/>
              </a:rPr>
              <a:t>NeuroTracker </a:t>
            </a:r>
            <a:r>
              <a:rPr sz="1300" spc="-55" dirty="0">
                <a:latin typeface="Arial"/>
                <a:cs typeface="Arial"/>
              </a:rPr>
              <a:t>research </a:t>
            </a:r>
            <a:r>
              <a:rPr sz="1300" spc="-60" dirty="0">
                <a:latin typeface="Arial"/>
                <a:cs typeface="Arial"/>
              </a:rPr>
              <a:t>is </a:t>
            </a:r>
            <a:r>
              <a:rPr sz="1300" spc="-25" dirty="0">
                <a:latin typeface="Arial"/>
                <a:cs typeface="Arial"/>
              </a:rPr>
              <a:t>supported </a:t>
            </a:r>
            <a:r>
              <a:rPr sz="1300" spc="-35" dirty="0">
                <a:latin typeface="Arial"/>
                <a:cs typeface="Arial"/>
              </a:rPr>
              <a:t>by </a:t>
            </a:r>
            <a:r>
              <a:rPr sz="1300" dirty="0">
                <a:latin typeface="Arial"/>
                <a:cs typeface="Arial"/>
              </a:rPr>
              <a:t>the non-profit </a:t>
            </a:r>
            <a:r>
              <a:rPr sz="1300" spc="-90" dirty="0">
                <a:latin typeface="Arial"/>
                <a:cs typeface="Arial"/>
              </a:rPr>
              <a:t>CogniSens  </a:t>
            </a:r>
            <a:r>
              <a:rPr sz="1300" spc="-30" dirty="0">
                <a:latin typeface="Arial"/>
                <a:cs typeface="Arial"/>
              </a:rPr>
              <a:t>Applied </a:t>
            </a:r>
            <a:r>
              <a:rPr sz="1300" spc="-85" dirty="0">
                <a:latin typeface="Arial"/>
                <a:cs typeface="Arial"/>
              </a:rPr>
              <a:t>Research </a:t>
            </a:r>
            <a:r>
              <a:rPr sz="1300" spc="-50" dirty="0">
                <a:latin typeface="Arial"/>
                <a:cs typeface="Arial"/>
              </a:rPr>
              <a:t>Centre, </a:t>
            </a:r>
            <a:r>
              <a:rPr sz="1300" spc="-20" dirty="0">
                <a:latin typeface="Arial"/>
                <a:cs typeface="Arial"/>
              </a:rPr>
              <a:t>which </a:t>
            </a:r>
            <a:r>
              <a:rPr sz="1300" spc="-75" dirty="0">
                <a:latin typeface="Arial"/>
                <a:cs typeface="Arial"/>
              </a:rPr>
              <a:t>assists </a:t>
            </a:r>
            <a:r>
              <a:rPr sz="1300" spc="-55" dirty="0">
                <a:latin typeface="Arial"/>
                <a:cs typeface="Arial"/>
              </a:rPr>
              <a:t>research </a:t>
            </a:r>
            <a:r>
              <a:rPr sz="1300" spc="-50" dirty="0">
                <a:latin typeface="Arial"/>
                <a:cs typeface="Arial"/>
              </a:rPr>
              <a:t>groups </a:t>
            </a:r>
            <a:r>
              <a:rPr sz="1300" spc="-30" dirty="0">
                <a:latin typeface="Arial"/>
                <a:cs typeface="Arial"/>
              </a:rPr>
              <a:t>around </a:t>
            </a:r>
            <a:r>
              <a:rPr sz="1300" dirty="0">
                <a:latin typeface="Arial"/>
                <a:cs typeface="Arial"/>
              </a:rPr>
              <a:t>the </a:t>
            </a:r>
            <a:r>
              <a:rPr sz="1300" spc="-35" dirty="0">
                <a:latin typeface="Arial"/>
                <a:cs typeface="Arial"/>
              </a:rPr>
              <a:t>globe </a:t>
            </a:r>
            <a:r>
              <a:rPr sz="1300" spc="25" dirty="0">
                <a:latin typeface="Arial"/>
                <a:cs typeface="Arial"/>
              </a:rPr>
              <a:t>to </a:t>
            </a:r>
            <a:r>
              <a:rPr sz="1300" spc="-30" dirty="0">
                <a:latin typeface="Arial"/>
                <a:cs typeface="Arial"/>
              </a:rPr>
              <a:t>study  </a:t>
            </a:r>
            <a:r>
              <a:rPr sz="1300" spc="-10" dirty="0">
                <a:latin typeface="Arial"/>
                <a:cs typeface="Arial"/>
              </a:rPr>
              <a:t>how </a:t>
            </a:r>
            <a:r>
              <a:rPr sz="1300" spc="-60" dirty="0">
                <a:latin typeface="Arial"/>
                <a:cs typeface="Arial"/>
              </a:rPr>
              <a:t>NeuroTracker </a:t>
            </a:r>
            <a:r>
              <a:rPr sz="1300" spc="-70" dirty="0">
                <a:latin typeface="Arial"/>
                <a:cs typeface="Arial"/>
              </a:rPr>
              <a:t>can </a:t>
            </a:r>
            <a:r>
              <a:rPr sz="1300" spc="-40" dirty="0">
                <a:latin typeface="Arial"/>
                <a:cs typeface="Arial"/>
              </a:rPr>
              <a:t>be </a:t>
            </a:r>
            <a:r>
              <a:rPr sz="1300" spc="-25" dirty="0">
                <a:latin typeface="Arial"/>
                <a:cs typeface="Arial"/>
              </a:rPr>
              <a:t>applied </a:t>
            </a:r>
            <a:r>
              <a:rPr sz="1300" spc="-5" dirty="0">
                <a:latin typeface="Arial"/>
                <a:cs typeface="Arial"/>
              </a:rPr>
              <a:t>in </a:t>
            </a:r>
            <a:r>
              <a:rPr sz="1300" spc="-25" dirty="0">
                <a:latin typeface="Arial"/>
                <a:cs typeface="Arial"/>
              </a:rPr>
              <a:t>innovative </a:t>
            </a:r>
            <a:r>
              <a:rPr sz="1300" spc="-80" dirty="0">
                <a:latin typeface="Arial"/>
                <a:cs typeface="Arial"/>
              </a:rPr>
              <a:t>ways </a:t>
            </a:r>
            <a:r>
              <a:rPr sz="1300" spc="25" dirty="0">
                <a:latin typeface="Arial"/>
                <a:cs typeface="Arial"/>
              </a:rPr>
              <a:t>to </a:t>
            </a:r>
            <a:r>
              <a:rPr sz="1300" spc="-50" dirty="0">
                <a:latin typeface="Arial"/>
                <a:cs typeface="Arial"/>
              </a:rPr>
              <a:t>solve </a:t>
            </a:r>
            <a:r>
              <a:rPr sz="1300" spc="-35" dirty="0">
                <a:latin typeface="Arial"/>
                <a:cs typeface="Arial"/>
              </a:rPr>
              <a:t>human </a:t>
            </a:r>
            <a:r>
              <a:rPr sz="1300" spc="-30" dirty="0">
                <a:latin typeface="Arial"/>
                <a:cs typeface="Arial"/>
              </a:rPr>
              <a:t>performance  </a:t>
            </a:r>
            <a:r>
              <a:rPr sz="1300" spc="-60" dirty="0">
                <a:latin typeface="Arial"/>
                <a:cs typeface="Arial"/>
              </a:rPr>
              <a:t>needs </a:t>
            </a:r>
            <a:r>
              <a:rPr sz="1300" spc="-5" dirty="0">
                <a:latin typeface="Arial"/>
                <a:cs typeface="Arial"/>
              </a:rPr>
              <a:t>in </a:t>
            </a:r>
            <a:r>
              <a:rPr sz="1300" dirty="0">
                <a:latin typeface="Arial"/>
                <a:cs typeface="Arial"/>
              </a:rPr>
              <a:t>the </a:t>
            </a:r>
            <a:r>
              <a:rPr sz="1300" spc="-25" dirty="0">
                <a:latin typeface="Arial"/>
                <a:cs typeface="Arial"/>
              </a:rPr>
              <a:t>market</a:t>
            </a:r>
            <a:r>
              <a:rPr sz="1300" spc="-45" dirty="0">
                <a:latin typeface="Arial"/>
                <a:cs typeface="Arial"/>
              </a:rPr>
              <a:t>place.</a:t>
            </a:r>
            <a:endParaRPr sz="1300" dirty="0">
              <a:latin typeface="Arial"/>
              <a:cs typeface="Arial"/>
            </a:endParaRPr>
          </a:p>
          <a:p>
            <a:pPr marL="12700" marR="5080">
              <a:lnSpc>
                <a:spcPct val="103000"/>
              </a:lnSpc>
              <a:spcBef>
                <a:spcPts val="1355"/>
              </a:spcBef>
            </a:pPr>
            <a:r>
              <a:rPr sz="1300" spc="-60" dirty="0">
                <a:latin typeface="Arial"/>
                <a:cs typeface="Arial"/>
              </a:rPr>
              <a:t>NeuroTracker </a:t>
            </a:r>
            <a:r>
              <a:rPr sz="1300" spc="-70" dirty="0">
                <a:latin typeface="Arial"/>
                <a:cs typeface="Arial"/>
              </a:rPr>
              <a:t>can </a:t>
            </a:r>
            <a:r>
              <a:rPr sz="1300" spc="-50" dirty="0">
                <a:latin typeface="Arial"/>
                <a:cs typeface="Arial"/>
              </a:rPr>
              <a:t>expand </a:t>
            </a:r>
            <a:r>
              <a:rPr sz="1300" dirty="0">
                <a:latin typeface="Arial"/>
                <a:cs typeface="Arial"/>
              </a:rPr>
              <a:t>the </a:t>
            </a:r>
            <a:r>
              <a:rPr sz="1300" spc="-30" dirty="0">
                <a:latin typeface="Arial"/>
                <a:cs typeface="Arial"/>
              </a:rPr>
              <a:t>overall </a:t>
            </a:r>
            <a:r>
              <a:rPr sz="1300" spc="-40" dirty="0">
                <a:latin typeface="Arial"/>
                <a:cs typeface="Arial"/>
              </a:rPr>
              <a:t>effectiveness </a:t>
            </a:r>
            <a:r>
              <a:rPr sz="1300" spc="10" dirty="0">
                <a:latin typeface="Arial"/>
                <a:cs typeface="Arial"/>
              </a:rPr>
              <a:t>of </a:t>
            </a:r>
            <a:r>
              <a:rPr sz="1300" spc="-15" dirty="0">
                <a:latin typeface="Arial"/>
                <a:cs typeface="Arial"/>
              </a:rPr>
              <a:t>training </a:t>
            </a:r>
            <a:r>
              <a:rPr sz="1300" spc="-45" dirty="0">
                <a:latin typeface="Arial"/>
                <a:cs typeface="Arial"/>
              </a:rPr>
              <a:t>and </a:t>
            </a:r>
            <a:r>
              <a:rPr sz="1300" spc="-20" dirty="0">
                <a:latin typeface="Arial"/>
                <a:cs typeface="Arial"/>
              </a:rPr>
              <a:t>simulation </a:t>
            </a:r>
            <a:r>
              <a:rPr sz="1300" spc="-35" dirty="0">
                <a:latin typeface="Arial"/>
                <a:cs typeface="Arial"/>
              </a:rPr>
              <a:t>by  </a:t>
            </a:r>
            <a:r>
              <a:rPr sz="1300" spc="-45" dirty="0">
                <a:latin typeface="Arial"/>
                <a:cs typeface="Arial"/>
              </a:rPr>
              <a:t>increasing </a:t>
            </a:r>
            <a:r>
              <a:rPr sz="1300" spc="-30" dirty="0">
                <a:latin typeface="Arial"/>
                <a:cs typeface="Arial"/>
              </a:rPr>
              <a:t>learning </a:t>
            </a:r>
            <a:r>
              <a:rPr sz="1300" spc="-20" dirty="0">
                <a:latin typeface="Arial"/>
                <a:cs typeface="Arial"/>
              </a:rPr>
              <a:t>abilities </a:t>
            </a:r>
            <a:r>
              <a:rPr sz="1300" spc="-25" dirty="0">
                <a:latin typeface="Arial"/>
                <a:cs typeface="Arial"/>
              </a:rPr>
              <a:t>on </a:t>
            </a:r>
            <a:r>
              <a:rPr sz="1300" spc="-55" dirty="0">
                <a:latin typeface="Arial"/>
                <a:cs typeface="Arial"/>
              </a:rPr>
              <a:t>several </a:t>
            </a:r>
            <a:r>
              <a:rPr sz="1300" spc="-45" dirty="0">
                <a:latin typeface="Arial"/>
                <a:cs typeface="Arial"/>
              </a:rPr>
              <a:t>levels, </a:t>
            </a:r>
            <a:r>
              <a:rPr sz="1300" spc="-110" dirty="0">
                <a:latin typeface="Arial"/>
                <a:cs typeface="Arial"/>
              </a:rPr>
              <a:t>as </a:t>
            </a:r>
            <a:r>
              <a:rPr sz="1300" spc="-10" dirty="0">
                <a:latin typeface="Arial"/>
                <a:cs typeface="Arial"/>
              </a:rPr>
              <a:t>well </a:t>
            </a:r>
            <a:r>
              <a:rPr sz="1300" spc="-110" dirty="0">
                <a:latin typeface="Arial"/>
                <a:cs typeface="Arial"/>
              </a:rPr>
              <a:t>as </a:t>
            </a:r>
            <a:r>
              <a:rPr sz="1300" spc="-85" dirty="0">
                <a:latin typeface="Arial"/>
                <a:cs typeface="Arial"/>
              </a:rPr>
              <a:t>assessing </a:t>
            </a:r>
            <a:r>
              <a:rPr sz="1300" spc="-55" dirty="0">
                <a:latin typeface="Arial"/>
                <a:cs typeface="Arial"/>
              </a:rPr>
              <a:t>readiness </a:t>
            </a:r>
            <a:r>
              <a:rPr sz="1300" spc="10" dirty="0">
                <a:latin typeface="Arial"/>
                <a:cs typeface="Arial"/>
              </a:rPr>
              <a:t>for  </a:t>
            </a:r>
            <a:r>
              <a:rPr sz="1300" spc="-15" dirty="0">
                <a:latin typeface="Arial"/>
                <a:cs typeface="Arial"/>
              </a:rPr>
              <a:t>training </a:t>
            </a:r>
            <a:r>
              <a:rPr sz="1300" spc="-45" dirty="0">
                <a:latin typeface="Arial"/>
                <a:cs typeface="Arial"/>
              </a:rPr>
              <a:t>and measuring </a:t>
            </a:r>
            <a:r>
              <a:rPr sz="1300" spc="-10" dirty="0">
                <a:latin typeface="Arial"/>
                <a:cs typeface="Arial"/>
              </a:rPr>
              <a:t>how well </a:t>
            </a:r>
            <a:r>
              <a:rPr sz="1300" spc="-15" dirty="0">
                <a:latin typeface="Arial"/>
                <a:cs typeface="Arial"/>
              </a:rPr>
              <a:t>training </a:t>
            </a:r>
            <a:r>
              <a:rPr sz="1300" spc="-40" dirty="0">
                <a:latin typeface="Arial"/>
                <a:cs typeface="Arial"/>
              </a:rPr>
              <a:t>transfers </a:t>
            </a:r>
            <a:r>
              <a:rPr sz="1300" spc="10" dirty="0">
                <a:latin typeface="Arial"/>
                <a:cs typeface="Arial"/>
              </a:rPr>
              <a:t>into </a:t>
            </a:r>
            <a:r>
              <a:rPr sz="1300" spc="-35" dirty="0">
                <a:latin typeface="Arial"/>
                <a:cs typeface="Arial"/>
              </a:rPr>
              <a:t>expertise </a:t>
            </a:r>
            <a:r>
              <a:rPr sz="1300" spc="-25" dirty="0">
                <a:latin typeface="Arial"/>
                <a:cs typeface="Arial"/>
              </a:rPr>
              <a:t>when </a:t>
            </a:r>
            <a:r>
              <a:rPr sz="1300" spc="-15" dirty="0">
                <a:latin typeface="Arial"/>
                <a:cs typeface="Arial"/>
              </a:rPr>
              <a:t>performing  </a:t>
            </a:r>
            <a:r>
              <a:rPr sz="1300" spc="-20" dirty="0">
                <a:latin typeface="Arial"/>
                <a:cs typeface="Arial"/>
              </a:rPr>
              <a:t>under </a:t>
            </a:r>
            <a:r>
              <a:rPr sz="1300" spc="-50" dirty="0">
                <a:latin typeface="Arial"/>
                <a:cs typeface="Arial"/>
              </a:rPr>
              <a:t>pressure. </a:t>
            </a:r>
            <a:r>
              <a:rPr sz="1300" spc="-70" dirty="0">
                <a:latin typeface="Arial"/>
                <a:cs typeface="Arial"/>
              </a:rPr>
              <a:t>This </a:t>
            </a:r>
            <a:r>
              <a:rPr sz="1300" spc="-15" dirty="0">
                <a:latin typeface="Arial"/>
                <a:cs typeface="Arial"/>
              </a:rPr>
              <a:t>multi-faceted </a:t>
            </a:r>
            <a:r>
              <a:rPr sz="1300" spc="-45" dirty="0">
                <a:latin typeface="Arial"/>
                <a:cs typeface="Arial"/>
              </a:rPr>
              <a:t>approach </a:t>
            </a:r>
            <a:r>
              <a:rPr sz="1300" spc="-80" dirty="0">
                <a:latin typeface="Arial"/>
                <a:cs typeface="Arial"/>
              </a:rPr>
              <a:t>makes </a:t>
            </a:r>
            <a:r>
              <a:rPr sz="1300" spc="50" dirty="0">
                <a:latin typeface="Arial"/>
                <a:cs typeface="Arial"/>
              </a:rPr>
              <a:t>it </a:t>
            </a:r>
            <a:r>
              <a:rPr sz="1300" spc="-85" dirty="0">
                <a:latin typeface="Arial"/>
                <a:cs typeface="Arial"/>
              </a:rPr>
              <a:t>a </a:t>
            </a:r>
            <a:r>
              <a:rPr sz="1300" spc="-20" dirty="0">
                <a:latin typeface="Arial"/>
                <a:cs typeface="Arial"/>
              </a:rPr>
              <a:t>flexible </a:t>
            </a:r>
            <a:r>
              <a:rPr sz="1300" spc="10" dirty="0">
                <a:latin typeface="Arial"/>
                <a:cs typeface="Arial"/>
              </a:rPr>
              <a:t>tool </a:t>
            </a:r>
            <a:r>
              <a:rPr sz="1300" spc="-20" dirty="0">
                <a:latin typeface="Arial"/>
                <a:cs typeface="Arial"/>
              </a:rPr>
              <a:t>which </a:t>
            </a:r>
            <a:r>
              <a:rPr sz="1300" spc="-70" dirty="0">
                <a:latin typeface="Arial"/>
                <a:cs typeface="Arial"/>
              </a:rPr>
              <a:t>can </a:t>
            </a:r>
            <a:r>
              <a:rPr sz="1300" spc="-40" dirty="0">
                <a:latin typeface="Arial"/>
                <a:cs typeface="Arial"/>
              </a:rPr>
              <a:t>be  </a:t>
            </a:r>
            <a:r>
              <a:rPr sz="1300" spc="-60" dirty="0">
                <a:latin typeface="Arial"/>
                <a:cs typeface="Arial"/>
              </a:rPr>
              <a:t>used </a:t>
            </a:r>
            <a:r>
              <a:rPr sz="1300" spc="-15" dirty="0">
                <a:latin typeface="Arial"/>
                <a:cs typeface="Arial"/>
              </a:rPr>
              <a:t>through </a:t>
            </a:r>
            <a:r>
              <a:rPr sz="1300" spc="-55" dirty="0">
                <a:latin typeface="Arial"/>
                <a:cs typeface="Arial"/>
              </a:rPr>
              <a:t>several </a:t>
            </a:r>
            <a:r>
              <a:rPr sz="1300" spc="-75" dirty="0">
                <a:latin typeface="Arial"/>
                <a:cs typeface="Arial"/>
              </a:rPr>
              <a:t>phases </a:t>
            </a:r>
            <a:r>
              <a:rPr sz="1300" spc="10" dirty="0">
                <a:latin typeface="Arial"/>
                <a:cs typeface="Arial"/>
              </a:rPr>
              <a:t>of </a:t>
            </a:r>
            <a:r>
              <a:rPr sz="1300" spc="-15" dirty="0">
                <a:latin typeface="Arial"/>
                <a:cs typeface="Arial"/>
              </a:rPr>
              <a:t>training </a:t>
            </a:r>
            <a:r>
              <a:rPr sz="1300" spc="-65" dirty="0">
                <a:latin typeface="Arial"/>
                <a:cs typeface="Arial"/>
              </a:rPr>
              <a:t>cycles. </a:t>
            </a:r>
            <a:r>
              <a:rPr sz="1300" spc="-25" dirty="0">
                <a:latin typeface="Arial"/>
                <a:cs typeface="Arial"/>
              </a:rPr>
              <a:t>Additionally, </a:t>
            </a:r>
            <a:r>
              <a:rPr sz="1300" spc="-60" dirty="0">
                <a:latin typeface="Arial"/>
                <a:cs typeface="Arial"/>
              </a:rPr>
              <a:t>NeuroTracker </a:t>
            </a:r>
            <a:r>
              <a:rPr sz="1300" spc="-40" dirty="0">
                <a:latin typeface="Arial"/>
                <a:cs typeface="Arial"/>
              </a:rPr>
              <a:t>improves  </a:t>
            </a:r>
            <a:r>
              <a:rPr sz="1300" spc="-35" dirty="0">
                <a:latin typeface="Arial"/>
                <a:cs typeface="Arial"/>
              </a:rPr>
              <a:t>human </a:t>
            </a:r>
            <a:r>
              <a:rPr sz="1300" spc="-30" dirty="0">
                <a:latin typeface="Arial"/>
                <a:cs typeface="Arial"/>
              </a:rPr>
              <a:t>performance</a:t>
            </a:r>
            <a:r>
              <a:rPr sz="1300" spc="-70" dirty="0">
                <a:latin typeface="Arial"/>
                <a:cs typeface="Arial"/>
              </a:rPr>
              <a:t> </a:t>
            </a:r>
            <a:r>
              <a:rPr sz="1300" spc="-35" dirty="0">
                <a:latin typeface="Arial"/>
                <a:cs typeface="Arial"/>
              </a:rPr>
              <a:t>generally</a:t>
            </a:r>
            <a:r>
              <a:rPr sz="1100" spc="-35" dirty="0">
                <a:solidFill>
                  <a:srgbClr val="000090"/>
                </a:solidFill>
                <a:latin typeface="Times New Roman"/>
                <a:cs typeface="Times New Roman"/>
              </a:rPr>
              <a:t>.</a:t>
            </a:r>
            <a:endParaRPr lang="nl-NL" sz="1100" spc="-35" dirty="0">
              <a:solidFill>
                <a:srgbClr val="000090"/>
              </a:solidFill>
              <a:latin typeface="Times New Roman"/>
              <a:cs typeface="Times New Roman"/>
            </a:endParaRPr>
          </a:p>
          <a:p>
            <a:pPr marL="12700" marR="5080">
              <a:lnSpc>
                <a:spcPct val="103000"/>
              </a:lnSpc>
              <a:spcBef>
                <a:spcPts val="1355"/>
              </a:spcBef>
            </a:pPr>
            <a:endParaRPr lang="nl-NL" sz="1100" spc="-35" dirty="0">
              <a:solidFill>
                <a:srgbClr val="000090"/>
              </a:solidFill>
              <a:latin typeface="Times New Roman"/>
              <a:cs typeface="Times New Roman"/>
            </a:endParaRPr>
          </a:p>
          <a:p>
            <a:pPr algn="l"/>
            <a:r>
              <a:rPr lang="en-US" sz="1300" b="1" i="0" dirty="0">
                <a:effectLst/>
                <a:latin typeface="Arial" panose="020B0604020202020204" pitchFamily="34" charset="0"/>
                <a:cs typeface="Arial" panose="020B0604020202020204" pitchFamily="34" charset="0"/>
              </a:rPr>
              <a:t>IMPROVING WARFIGHTER TRAINING</a:t>
            </a:r>
          </a:p>
          <a:p>
            <a:pPr algn="l"/>
            <a:endParaRPr lang="en-US" sz="1300" b="0" i="0" dirty="0">
              <a:effectLst/>
              <a:latin typeface="Arial" panose="020B0604020202020204" pitchFamily="34" charset="0"/>
              <a:cs typeface="Arial" panose="020B0604020202020204" pitchFamily="34" charset="0"/>
            </a:endParaRPr>
          </a:p>
          <a:p>
            <a:pPr algn="l"/>
            <a:r>
              <a:rPr lang="en-US" sz="1300" b="0" i="0" dirty="0" err="1">
                <a:effectLst/>
                <a:latin typeface="Arial" panose="020B0604020202020204" pitchFamily="34" charset="0"/>
                <a:cs typeface="Arial" panose="020B0604020202020204" pitchFamily="34" charset="0"/>
              </a:rPr>
              <a:t>NeuroTrackerX</a:t>
            </a:r>
            <a:r>
              <a:rPr lang="en-US" sz="1300" b="0" i="0" dirty="0">
                <a:effectLst/>
                <a:latin typeface="Arial" panose="020B0604020202020204" pitchFamily="34" charset="0"/>
                <a:cs typeface="Arial" panose="020B0604020202020204" pitchFamily="34" charset="0"/>
              </a:rPr>
              <a:t> is leading the way in helping military organizations, general and special forces looking to improve war fighter training. Our cognitive enhancement training equips combat personnel with the necessary motor skills and functions to be </a:t>
            </a:r>
            <a:r>
              <a:rPr lang="en-US" sz="1300" b="0" i="0" dirty="0" err="1">
                <a:effectLst/>
                <a:latin typeface="Arial" panose="020B0604020202020204" pitchFamily="34" charset="0"/>
                <a:cs typeface="Arial" panose="020B0604020202020204" pitchFamily="34" charset="0"/>
              </a:rPr>
              <a:t>be</a:t>
            </a:r>
            <a:r>
              <a:rPr lang="en-US" sz="1300" b="0" i="0" dirty="0">
                <a:effectLst/>
                <a:latin typeface="Arial" panose="020B0604020202020204" pitchFamily="34" charset="0"/>
                <a:cs typeface="Arial" panose="020B0604020202020204" pitchFamily="34" charset="0"/>
              </a:rPr>
              <a:t> more effective in critical conditions.</a:t>
            </a:r>
          </a:p>
          <a:p>
            <a:pPr marL="12700" marR="5080">
              <a:lnSpc>
                <a:spcPct val="103000"/>
              </a:lnSpc>
              <a:spcBef>
                <a:spcPts val="1355"/>
              </a:spcBef>
            </a:pPr>
            <a:endParaRPr sz="1100" dirty="0">
              <a:latin typeface="Times New Roman"/>
              <a:cs typeface="Times New Roman"/>
            </a:endParaRPr>
          </a:p>
        </p:txBody>
      </p:sp>
      <p:sp>
        <p:nvSpPr>
          <p:cNvPr id="5" name="object 5"/>
          <p:cNvSpPr txBox="1">
            <a:spLocks noGrp="1"/>
          </p:cNvSpPr>
          <p:nvPr>
            <p:ph type="sldNum" sz="quarter" idx="7"/>
          </p:nvPr>
        </p:nvSpPr>
        <p:spPr>
          <a:prstGeom prst="rect">
            <a:avLst/>
          </a:prstGeom>
        </p:spPr>
        <p:txBody>
          <a:bodyPr vert="horz" wrap="square" lIns="0" tIns="8890" rIns="0" bIns="0" rtlCol="0">
            <a:spAutoFit/>
          </a:bodyPr>
          <a:lstStyle/>
          <a:p>
            <a:pPr marL="38100">
              <a:lnSpc>
                <a:spcPct val="100000"/>
              </a:lnSpc>
              <a:spcBef>
                <a:spcPts val="70"/>
              </a:spcBef>
            </a:pPr>
            <a:fld id="{81D60167-4931-47E6-BA6A-407CBD079E47}" type="slidenum">
              <a:rPr spc="-50" dirty="0"/>
              <a:t>3</a:t>
            </a:fld>
            <a:endParaRPr spc="-50" dirty="0"/>
          </a:p>
        </p:txBody>
      </p:sp>
      <p:pic>
        <p:nvPicPr>
          <p:cNvPr id="7" name="Picture 2" descr="eyeforvision">
            <a:extLst>
              <a:ext uri="{FF2B5EF4-FFF2-40B4-BE49-F238E27FC236}">
                <a16:creationId xmlns:a16="http://schemas.microsoft.com/office/drawing/2014/main" id="{7B0A96C3-F764-4356-ADE4-7F340577F1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3023" y="8651788"/>
            <a:ext cx="2667000" cy="952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96106" y="1039864"/>
            <a:ext cx="6567487" cy="3175564"/>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596106" y="841391"/>
            <a:ext cx="6567805" cy="3695700"/>
          </a:xfrm>
          <a:custGeom>
            <a:avLst/>
            <a:gdLst/>
            <a:ahLst/>
            <a:cxnLst/>
            <a:rect l="l" t="t" r="r" b="b"/>
            <a:pathLst>
              <a:path w="6567805" h="3695700">
                <a:moveTo>
                  <a:pt x="0" y="0"/>
                </a:moveTo>
                <a:lnTo>
                  <a:pt x="6567487" y="0"/>
                </a:lnTo>
                <a:lnTo>
                  <a:pt x="6567487" y="3695699"/>
                </a:lnTo>
                <a:lnTo>
                  <a:pt x="0" y="3695699"/>
                </a:lnTo>
                <a:lnTo>
                  <a:pt x="0" y="0"/>
                </a:lnTo>
                <a:close/>
              </a:path>
            </a:pathLst>
          </a:custGeom>
          <a:ln w="13034">
            <a:solidFill>
              <a:srgbClr val="000000"/>
            </a:solidFill>
          </a:ln>
        </p:spPr>
        <p:txBody>
          <a:bodyPr wrap="square" lIns="0" tIns="0" rIns="0" bIns="0" rtlCol="0"/>
          <a:lstStyle/>
          <a:p>
            <a:endParaRPr/>
          </a:p>
        </p:txBody>
      </p:sp>
      <p:sp>
        <p:nvSpPr>
          <p:cNvPr id="4" name="object 4"/>
          <p:cNvSpPr txBox="1"/>
          <p:nvPr/>
        </p:nvSpPr>
        <p:spPr>
          <a:xfrm>
            <a:off x="964032" y="4691171"/>
            <a:ext cx="5804535" cy="4114165"/>
          </a:xfrm>
          <a:prstGeom prst="rect">
            <a:avLst/>
          </a:prstGeom>
        </p:spPr>
        <p:txBody>
          <a:bodyPr vert="horz" wrap="square" lIns="0" tIns="109220" rIns="0" bIns="0" rtlCol="0">
            <a:spAutoFit/>
          </a:bodyPr>
          <a:lstStyle/>
          <a:p>
            <a:pPr marL="12700">
              <a:lnSpc>
                <a:spcPct val="100000"/>
              </a:lnSpc>
              <a:spcBef>
                <a:spcPts val="860"/>
              </a:spcBef>
            </a:pPr>
            <a:r>
              <a:rPr sz="1000" spc="-35" dirty="0">
                <a:latin typeface="Arial"/>
                <a:cs typeface="Arial"/>
              </a:rPr>
              <a:t>NeuroTracker </a:t>
            </a:r>
            <a:r>
              <a:rPr sz="1000" spc="-50" dirty="0">
                <a:latin typeface="Arial"/>
                <a:cs typeface="Arial"/>
              </a:rPr>
              <a:t>is </a:t>
            </a:r>
            <a:r>
              <a:rPr sz="1000" spc="-65" dirty="0">
                <a:latin typeface="Arial"/>
                <a:cs typeface="Arial"/>
              </a:rPr>
              <a:t>a </a:t>
            </a:r>
            <a:r>
              <a:rPr sz="1000" spc="-40" dirty="0">
                <a:latin typeface="Arial"/>
                <a:cs typeface="Arial"/>
              </a:rPr>
              <a:t>visual </a:t>
            </a:r>
            <a:r>
              <a:rPr sz="1000" spc="-45" dirty="0">
                <a:latin typeface="Arial"/>
                <a:cs typeface="Arial"/>
              </a:rPr>
              <a:t>exercise </a:t>
            </a:r>
            <a:r>
              <a:rPr sz="1000" spc="10" dirty="0">
                <a:latin typeface="Arial"/>
                <a:cs typeface="Arial"/>
              </a:rPr>
              <a:t>that </a:t>
            </a:r>
            <a:r>
              <a:rPr sz="1000" spc="-25" dirty="0">
                <a:latin typeface="Arial"/>
                <a:cs typeface="Arial"/>
              </a:rPr>
              <a:t>requires tracking </a:t>
            </a:r>
            <a:r>
              <a:rPr sz="1000" spc="-5" dirty="0">
                <a:latin typeface="Arial"/>
                <a:cs typeface="Arial"/>
              </a:rPr>
              <a:t>multiple </a:t>
            </a:r>
            <a:r>
              <a:rPr sz="1000" spc="-25" dirty="0">
                <a:latin typeface="Arial"/>
                <a:cs typeface="Arial"/>
              </a:rPr>
              <a:t>objects </a:t>
            </a:r>
            <a:r>
              <a:rPr sz="1000" spc="-5" dirty="0">
                <a:latin typeface="Arial"/>
                <a:cs typeface="Arial"/>
              </a:rPr>
              <a:t>in</a:t>
            </a:r>
            <a:r>
              <a:rPr sz="1000" spc="-210" dirty="0">
                <a:latin typeface="Arial"/>
                <a:cs typeface="Arial"/>
              </a:rPr>
              <a:t> </a:t>
            </a:r>
            <a:r>
              <a:rPr sz="1000" spc="-65" dirty="0">
                <a:latin typeface="Arial"/>
                <a:cs typeface="Arial"/>
              </a:rPr>
              <a:t>a </a:t>
            </a:r>
            <a:r>
              <a:rPr sz="1000" spc="-60" dirty="0">
                <a:latin typeface="Arial"/>
                <a:cs typeface="Arial"/>
              </a:rPr>
              <a:t>3D </a:t>
            </a:r>
            <a:r>
              <a:rPr sz="1000" spc="-15" dirty="0">
                <a:latin typeface="Arial"/>
                <a:cs typeface="Arial"/>
              </a:rPr>
              <a:t>environment.</a:t>
            </a:r>
            <a:endParaRPr sz="1000">
              <a:latin typeface="Arial"/>
              <a:cs typeface="Arial"/>
            </a:endParaRPr>
          </a:p>
          <a:p>
            <a:pPr marL="12700" marR="65405">
              <a:lnSpc>
                <a:spcPct val="82700"/>
              </a:lnSpc>
              <a:spcBef>
                <a:spcPts val="975"/>
              </a:spcBef>
            </a:pPr>
            <a:r>
              <a:rPr sz="1000" spc="-60" dirty="0">
                <a:latin typeface="Arial"/>
                <a:cs typeface="Arial"/>
              </a:rPr>
              <a:t>The </a:t>
            </a:r>
            <a:r>
              <a:rPr sz="1000" spc="-35" dirty="0">
                <a:latin typeface="Arial"/>
                <a:cs typeface="Arial"/>
              </a:rPr>
              <a:t>NeuroTracker task </a:t>
            </a:r>
            <a:r>
              <a:rPr sz="1000" spc="-25" dirty="0">
                <a:latin typeface="Arial"/>
                <a:cs typeface="Arial"/>
              </a:rPr>
              <a:t>requires </a:t>
            </a:r>
            <a:r>
              <a:rPr sz="1000" dirty="0">
                <a:latin typeface="Arial"/>
                <a:cs typeface="Arial"/>
              </a:rPr>
              <a:t>the </a:t>
            </a:r>
            <a:r>
              <a:rPr sz="1000" spc="-20" dirty="0">
                <a:latin typeface="Arial"/>
                <a:cs typeface="Arial"/>
              </a:rPr>
              <a:t>brain </a:t>
            </a:r>
            <a:r>
              <a:rPr sz="1000" spc="25" dirty="0">
                <a:latin typeface="Arial"/>
                <a:cs typeface="Arial"/>
              </a:rPr>
              <a:t>to </a:t>
            </a:r>
            <a:r>
              <a:rPr sz="1000" spc="-30" dirty="0">
                <a:latin typeface="Arial"/>
                <a:cs typeface="Arial"/>
              </a:rPr>
              <a:t>simultaneously </a:t>
            </a:r>
            <a:r>
              <a:rPr sz="1000" spc="-5" dirty="0">
                <a:latin typeface="Arial"/>
                <a:cs typeface="Arial"/>
              </a:rPr>
              <a:t>elicit </a:t>
            </a:r>
            <a:r>
              <a:rPr sz="1000" spc="-35" dirty="0">
                <a:latin typeface="Arial"/>
                <a:cs typeface="Arial"/>
              </a:rPr>
              <a:t>and </a:t>
            </a:r>
            <a:r>
              <a:rPr sz="1000" spc="-10" dirty="0">
                <a:latin typeface="Arial"/>
                <a:cs typeface="Arial"/>
              </a:rPr>
              <a:t>integrate </a:t>
            </a:r>
            <a:r>
              <a:rPr sz="1000" dirty="0">
                <a:latin typeface="Arial"/>
                <a:cs typeface="Arial"/>
              </a:rPr>
              <a:t>the </a:t>
            </a:r>
            <a:r>
              <a:rPr sz="1000" spc="-20" dirty="0">
                <a:latin typeface="Arial"/>
                <a:cs typeface="Arial"/>
              </a:rPr>
              <a:t>neural </a:t>
            </a:r>
            <a:r>
              <a:rPr sz="1000" spc="-50" dirty="0">
                <a:latin typeface="Arial"/>
                <a:cs typeface="Arial"/>
              </a:rPr>
              <a:t>systems </a:t>
            </a:r>
            <a:r>
              <a:rPr sz="1000" spc="10" dirty="0">
                <a:latin typeface="Arial"/>
                <a:cs typeface="Arial"/>
              </a:rPr>
              <a:t>for  </a:t>
            </a:r>
            <a:r>
              <a:rPr sz="1000" dirty="0">
                <a:latin typeface="Arial"/>
                <a:cs typeface="Arial"/>
              </a:rPr>
              <a:t>attention, </a:t>
            </a:r>
            <a:r>
              <a:rPr sz="1000" spc="-20" dirty="0">
                <a:latin typeface="Arial"/>
                <a:cs typeface="Arial"/>
              </a:rPr>
              <a:t>working memory, </a:t>
            </a:r>
            <a:r>
              <a:rPr sz="1000" spc="-30" dirty="0">
                <a:latin typeface="Arial"/>
                <a:cs typeface="Arial"/>
              </a:rPr>
              <a:t>impulse </a:t>
            </a:r>
            <a:r>
              <a:rPr sz="1000" spc="-5" dirty="0">
                <a:latin typeface="Arial"/>
                <a:cs typeface="Arial"/>
              </a:rPr>
              <a:t>control </a:t>
            </a:r>
            <a:r>
              <a:rPr sz="1000" spc="-35" dirty="0">
                <a:latin typeface="Arial"/>
                <a:cs typeface="Arial"/>
              </a:rPr>
              <a:t>and </a:t>
            </a:r>
            <a:r>
              <a:rPr sz="1000" spc="-5" dirty="0">
                <a:latin typeface="Arial"/>
                <a:cs typeface="Arial"/>
              </a:rPr>
              <a:t>information </a:t>
            </a:r>
            <a:r>
              <a:rPr sz="1000" spc="-45" dirty="0">
                <a:latin typeface="Arial"/>
                <a:cs typeface="Arial"/>
              </a:rPr>
              <a:t>processing, </a:t>
            </a:r>
            <a:r>
              <a:rPr sz="1000" spc="-20" dirty="0">
                <a:latin typeface="Arial"/>
                <a:cs typeface="Arial"/>
              </a:rPr>
              <a:t>all </a:t>
            </a:r>
            <a:r>
              <a:rPr sz="1000" spc="-30" dirty="0">
                <a:latin typeface="Arial"/>
                <a:cs typeface="Arial"/>
              </a:rPr>
              <a:t>components </a:t>
            </a:r>
            <a:r>
              <a:rPr sz="1000" spc="5" dirty="0">
                <a:latin typeface="Arial"/>
                <a:cs typeface="Arial"/>
              </a:rPr>
              <a:t>of </a:t>
            </a:r>
            <a:r>
              <a:rPr sz="1000" spc="-30" dirty="0">
                <a:latin typeface="Arial"/>
                <a:cs typeface="Arial"/>
              </a:rPr>
              <a:t>executive  </a:t>
            </a:r>
            <a:r>
              <a:rPr sz="1000" spc="-10" dirty="0">
                <a:latin typeface="Arial"/>
                <a:cs typeface="Arial"/>
              </a:rPr>
              <a:t>function. </a:t>
            </a:r>
            <a:r>
              <a:rPr sz="1000" spc="-90" dirty="0">
                <a:latin typeface="Arial"/>
                <a:cs typeface="Arial"/>
              </a:rPr>
              <a:t>As </a:t>
            </a:r>
            <a:r>
              <a:rPr sz="1000" spc="-65" dirty="0">
                <a:latin typeface="Arial"/>
                <a:cs typeface="Arial"/>
              </a:rPr>
              <a:t>a </a:t>
            </a:r>
            <a:r>
              <a:rPr sz="1000" spc="-15" dirty="0">
                <a:latin typeface="Arial"/>
                <a:cs typeface="Arial"/>
              </a:rPr>
              <a:t>result, </a:t>
            </a:r>
            <a:r>
              <a:rPr sz="1000" spc="-5" dirty="0">
                <a:latin typeface="Arial"/>
                <a:cs typeface="Arial"/>
              </a:rPr>
              <a:t>multiple </a:t>
            </a:r>
            <a:r>
              <a:rPr sz="1000" spc="-35" dirty="0">
                <a:latin typeface="Arial"/>
                <a:cs typeface="Arial"/>
              </a:rPr>
              <a:t>studies </a:t>
            </a:r>
            <a:r>
              <a:rPr sz="1000" spc="15" dirty="0">
                <a:latin typeface="Arial"/>
                <a:cs typeface="Arial"/>
              </a:rPr>
              <a:t>with </a:t>
            </a:r>
            <a:r>
              <a:rPr sz="1000" spc="-35" dirty="0">
                <a:latin typeface="Arial"/>
                <a:cs typeface="Arial"/>
              </a:rPr>
              <a:t>NeuroTracker </a:t>
            </a:r>
            <a:r>
              <a:rPr sz="1000" spc="-45" dirty="0">
                <a:latin typeface="Arial"/>
                <a:cs typeface="Arial"/>
              </a:rPr>
              <a:t>have </a:t>
            </a:r>
            <a:r>
              <a:rPr sz="1000" spc="-30" dirty="0">
                <a:latin typeface="Arial"/>
                <a:cs typeface="Arial"/>
              </a:rPr>
              <a:t>clearly </a:t>
            </a:r>
            <a:r>
              <a:rPr sz="1000" spc="-20" dirty="0">
                <a:latin typeface="Arial"/>
                <a:cs typeface="Arial"/>
              </a:rPr>
              <a:t>demonstrated </a:t>
            </a:r>
            <a:r>
              <a:rPr sz="1000" spc="-15" dirty="0">
                <a:latin typeface="Arial"/>
                <a:cs typeface="Arial"/>
              </a:rPr>
              <a:t>transfer </a:t>
            </a:r>
            <a:r>
              <a:rPr sz="1000" spc="25" dirty="0">
                <a:latin typeface="Arial"/>
                <a:cs typeface="Arial"/>
              </a:rPr>
              <a:t>to </a:t>
            </a:r>
            <a:r>
              <a:rPr sz="1000" spc="-20" dirty="0">
                <a:latin typeface="Arial"/>
                <a:cs typeface="Arial"/>
              </a:rPr>
              <a:t>improved  </a:t>
            </a:r>
            <a:r>
              <a:rPr sz="1000" dirty="0">
                <a:latin typeface="Arial"/>
                <a:cs typeface="Arial"/>
              </a:rPr>
              <a:t>attention </a:t>
            </a:r>
            <a:r>
              <a:rPr sz="1000" spc="-50" dirty="0">
                <a:latin typeface="Arial"/>
                <a:cs typeface="Arial"/>
              </a:rPr>
              <a:t>systems, </a:t>
            </a:r>
            <a:r>
              <a:rPr sz="1000" spc="-30" dirty="0">
                <a:latin typeface="Arial"/>
                <a:cs typeface="Arial"/>
              </a:rPr>
              <a:t>executive </a:t>
            </a:r>
            <a:r>
              <a:rPr sz="1000" spc="-10" dirty="0">
                <a:latin typeface="Arial"/>
                <a:cs typeface="Arial"/>
              </a:rPr>
              <a:t>function, </a:t>
            </a:r>
            <a:r>
              <a:rPr sz="1000" spc="-20" dirty="0">
                <a:latin typeface="Arial"/>
                <a:cs typeface="Arial"/>
              </a:rPr>
              <a:t>working memory, </a:t>
            </a:r>
            <a:r>
              <a:rPr sz="1000" spc="-45" dirty="0">
                <a:latin typeface="Arial"/>
                <a:cs typeface="Arial"/>
              </a:rPr>
              <a:t>processing speed, </a:t>
            </a:r>
            <a:r>
              <a:rPr sz="1000" spc="-35" dirty="0">
                <a:latin typeface="Arial"/>
                <a:cs typeface="Arial"/>
              </a:rPr>
              <a:t>and </a:t>
            </a:r>
            <a:r>
              <a:rPr sz="1000" spc="-45" dirty="0">
                <a:latin typeface="Arial"/>
                <a:cs typeface="Arial"/>
              </a:rPr>
              <a:t>response </a:t>
            </a:r>
            <a:r>
              <a:rPr sz="1000" spc="-10" dirty="0">
                <a:latin typeface="Arial"/>
                <a:cs typeface="Arial"/>
              </a:rPr>
              <a:t>control. </a:t>
            </a:r>
            <a:r>
              <a:rPr sz="1000" spc="-70" dirty="0">
                <a:latin typeface="Arial"/>
                <a:cs typeface="Arial"/>
              </a:rPr>
              <a:t>These </a:t>
            </a:r>
            <a:r>
              <a:rPr sz="1000" spc="-35" dirty="0">
                <a:latin typeface="Arial"/>
                <a:cs typeface="Arial"/>
              </a:rPr>
              <a:t>are  </a:t>
            </a:r>
            <a:r>
              <a:rPr sz="1000" spc="-20" dirty="0">
                <a:latin typeface="Arial"/>
                <a:cs typeface="Arial"/>
              </a:rPr>
              <a:t>cognitive</a:t>
            </a:r>
            <a:r>
              <a:rPr sz="1000" spc="-50" dirty="0">
                <a:latin typeface="Arial"/>
                <a:cs typeface="Arial"/>
              </a:rPr>
              <a:t> </a:t>
            </a:r>
            <a:r>
              <a:rPr sz="1000" spc="-20" dirty="0">
                <a:latin typeface="Arial"/>
                <a:cs typeface="Arial"/>
              </a:rPr>
              <a:t>abilities</a:t>
            </a:r>
            <a:r>
              <a:rPr sz="1000" spc="-55" dirty="0">
                <a:latin typeface="Arial"/>
                <a:cs typeface="Arial"/>
              </a:rPr>
              <a:t> </a:t>
            </a:r>
            <a:r>
              <a:rPr sz="1000" spc="10" dirty="0">
                <a:latin typeface="Arial"/>
                <a:cs typeface="Arial"/>
              </a:rPr>
              <a:t>that</a:t>
            </a:r>
            <a:r>
              <a:rPr sz="1000" spc="-50" dirty="0">
                <a:latin typeface="Arial"/>
                <a:cs typeface="Arial"/>
              </a:rPr>
              <a:t> </a:t>
            </a:r>
            <a:r>
              <a:rPr sz="1000" spc="-35" dirty="0">
                <a:latin typeface="Arial"/>
                <a:cs typeface="Arial"/>
              </a:rPr>
              <a:t>are</a:t>
            </a:r>
            <a:r>
              <a:rPr sz="1000" spc="-50" dirty="0">
                <a:latin typeface="Arial"/>
                <a:cs typeface="Arial"/>
              </a:rPr>
              <a:t> </a:t>
            </a:r>
            <a:r>
              <a:rPr sz="1000" spc="-15" dirty="0">
                <a:latin typeface="Arial"/>
                <a:cs typeface="Arial"/>
              </a:rPr>
              <a:t>critical</a:t>
            </a:r>
            <a:r>
              <a:rPr sz="1000" spc="-55" dirty="0">
                <a:latin typeface="Arial"/>
                <a:cs typeface="Arial"/>
              </a:rPr>
              <a:t> </a:t>
            </a:r>
            <a:r>
              <a:rPr sz="1000" spc="25" dirty="0">
                <a:latin typeface="Arial"/>
                <a:cs typeface="Arial"/>
              </a:rPr>
              <a:t>to</a:t>
            </a:r>
            <a:r>
              <a:rPr sz="1000" spc="-55" dirty="0">
                <a:latin typeface="Arial"/>
                <a:cs typeface="Arial"/>
              </a:rPr>
              <a:t> </a:t>
            </a:r>
            <a:r>
              <a:rPr sz="1000" spc="-30" dirty="0">
                <a:latin typeface="Arial"/>
                <a:cs typeface="Arial"/>
              </a:rPr>
              <a:t>human</a:t>
            </a:r>
            <a:r>
              <a:rPr sz="1000" spc="-55" dirty="0">
                <a:latin typeface="Arial"/>
                <a:cs typeface="Arial"/>
              </a:rPr>
              <a:t> </a:t>
            </a:r>
            <a:r>
              <a:rPr sz="1000" spc="-20" dirty="0">
                <a:latin typeface="Arial"/>
                <a:cs typeface="Arial"/>
              </a:rPr>
              <a:t>performance</a:t>
            </a:r>
            <a:r>
              <a:rPr sz="1000" spc="-50" dirty="0">
                <a:latin typeface="Arial"/>
                <a:cs typeface="Arial"/>
              </a:rPr>
              <a:t> </a:t>
            </a:r>
            <a:r>
              <a:rPr sz="1000" spc="-30" dirty="0">
                <a:latin typeface="Arial"/>
                <a:cs typeface="Arial"/>
              </a:rPr>
              <a:t>generally.</a:t>
            </a:r>
            <a:endParaRPr sz="1000">
              <a:latin typeface="Arial"/>
              <a:cs typeface="Arial"/>
            </a:endParaRPr>
          </a:p>
          <a:p>
            <a:pPr marL="12700" marR="5080">
              <a:lnSpc>
                <a:spcPct val="82000"/>
              </a:lnSpc>
              <a:spcBef>
                <a:spcPts val="985"/>
              </a:spcBef>
            </a:pPr>
            <a:r>
              <a:rPr sz="1000" spc="5" dirty="0">
                <a:latin typeface="Arial"/>
                <a:cs typeface="Arial"/>
              </a:rPr>
              <a:t>Multiple</a:t>
            </a:r>
            <a:r>
              <a:rPr sz="1000" spc="-45" dirty="0">
                <a:latin typeface="Arial"/>
                <a:cs typeface="Arial"/>
              </a:rPr>
              <a:t> </a:t>
            </a:r>
            <a:r>
              <a:rPr sz="1000" spc="-15" dirty="0">
                <a:latin typeface="Arial"/>
                <a:cs typeface="Arial"/>
              </a:rPr>
              <a:t>object</a:t>
            </a:r>
            <a:r>
              <a:rPr sz="1000" spc="-40" dirty="0">
                <a:latin typeface="Arial"/>
                <a:cs typeface="Arial"/>
              </a:rPr>
              <a:t> </a:t>
            </a:r>
            <a:r>
              <a:rPr sz="1000" spc="-25" dirty="0">
                <a:latin typeface="Arial"/>
                <a:cs typeface="Arial"/>
              </a:rPr>
              <a:t>tracking</a:t>
            </a:r>
            <a:r>
              <a:rPr sz="1000" spc="-40" dirty="0">
                <a:latin typeface="Arial"/>
                <a:cs typeface="Arial"/>
              </a:rPr>
              <a:t> </a:t>
            </a:r>
            <a:r>
              <a:rPr sz="1000" spc="-50" dirty="0">
                <a:latin typeface="Arial"/>
                <a:cs typeface="Arial"/>
              </a:rPr>
              <a:t>is</a:t>
            </a:r>
            <a:r>
              <a:rPr sz="1000" spc="-45" dirty="0">
                <a:latin typeface="Arial"/>
                <a:cs typeface="Arial"/>
              </a:rPr>
              <a:t> </a:t>
            </a:r>
            <a:r>
              <a:rPr sz="1000" dirty="0">
                <a:latin typeface="Arial"/>
                <a:cs typeface="Arial"/>
              </a:rPr>
              <a:t>the</a:t>
            </a:r>
            <a:r>
              <a:rPr sz="1000" spc="-40" dirty="0">
                <a:latin typeface="Arial"/>
                <a:cs typeface="Arial"/>
              </a:rPr>
              <a:t> </a:t>
            </a:r>
            <a:r>
              <a:rPr sz="1000" spc="-10" dirty="0">
                <a:latin typeface="Arial"/>
                <a:cs typeface="Arial"/>
              </a:rPr>
              <a:t>ability</a:t>
            </a:r>
            <a:r>
              <a:rPr sz="1000" spc="-45" dirty="0">
                <a:latin typeface="Arial"/>
                <a:cs typeface="Arial"/>
              </a:rPr>
              <a:t> </a:t>
            </a:r>
            <a:r>
              <a:rPr sz="1000" spc="25" dirty="0">
                <a:latin typeface="Arial"/>
                <a:cs typeface="Arial"/>
              </a:rPr>
              <a:t>to</a:t>
            </a:r>
            <a:r>
              <a:rPr sz="1000" spc="-45" dirty="0">
                <a:latin typeface="Arial"/>
                <a:cs typeface="Arial"/>
              </a:rPr>
              <a:t> </a:t>
            </a:r>
            <a:r>
              <a:rPr sz="1000" spc="-35" dirty="0">
                <a:latin typeface="Arial"/>
                <a:cs typeface="Arial"/>
              </a:rPr>
              <a:t>visually</a:t>
            </a:r>
            <a:r>
              <a:rPr sz="1000" spc="-45" dirty="0">
                <a:latin typeface="Arial"/>
                <a:cs typeface="Arial"/>
              </a:rPr>
              <a:t> </a:t>
            </a:r>
            <a:r>
              <a:rPr sz="1000" spc="-35" dirty="0">
                <a:latin typeface="Arial"/>
                <a:cs typeface="Arial"/>
              </a:rPr>
              <a:t>and</a:t>
            </a:r>
            <a:r>
              <a:rPr sz="1000" spc="-45" dirty="0">
                <a:latin typeface="Arial"/>
                <a:cs typeface="Arial"/>
              </a:rPr>
              <a:t> </a:t>
            </a:r>
            <a:r>
              <a:rPr sz="1000" spc="-15" dirty="0">
                <a:latin typeface="Arial"/>
                <a:cs typeface="Arial"/>
              </a:rPr>
              <a:t>mentally</a:t>
            </a:r>
            <a:r>
              <a:rPr sz="1000" spc="-45" dirty="0">
                <a:latin typeface="Arial"/>
                <a:cs typeface="Arial"/>
              </a:rPr>
              <a:t> </a:t>
            </a:r>
            <a:r>
              <a:rPr sz="1000" spc="-40" dirty="0">
                <a:latin typeface="Arial"/>
                <a:cs typeface="Arial"/>
              </a:rPr>
              <a:t>stay</a:t>
            </a:r>
            <a:r>
              <a:rPr sz="1000" spc="-50" dirty="0">
                <a:latin typeface="Arial"/>
                <a:cs typeface="Arial"/>
              </a:rPr>
              <a:t> </a:t>
            </a:r>
            <a:r>
              <a:rPr sz="1000" spc="-35" dirty="0">
                <a:latin typeface="Arial"/>
                <a:cs typeface="Arial"/>
              </a:rPr>
              <a:t>aware</a:t>
            </a:r>
            <a:r>
              <a:rPr sz="1000" spc="-40" dirty="0">
                <a:latin typeface="Arial"/>
                <a:cs typeface="Arial"/>
              </a:rPr>
              <a:t> </a:t>
            </a:r>
            <a:r>
              <a:rPr sz="1000" spc="5" dirty="0">
                <a:latin typeface="Arial"/>
                <a:cs typeface="Arial"/>
              </a:rPr>
              <a:t>of</a:t>
            </a:r>
            <a:r>
              <a:rPr sz="1000" spc="-45" dirty="0">
                <a:latin typeface="Arial"/>
                <a:cs typeface="Arial"/>
              </a:rPr>
              <a:t> </a:t>
            </a:r>
            <a:r>
              <a:rPr sz="1000" spc="-40" dirty="0">
                <a:latin typeface="Arial"/>
                <a:cs typeface="Arial"/>
              </a:rPr>
              <a:t>several</a:t>
            </a:r>
            <a:r>
              <a:rPr sz="1000" spc="-45" dirty="0">
                <a:latin typeface="Arial"/>
                <a:cs typeface="Arial"/>
              </a:rPr>
              <a:t> </a:t>
            </a:r>
            <a:r>
              <a:rPr sz="1000" spc="-25" dirty="0">
                <a:latin typeface="Arial"/>
                <a:cs typeface="Arial"/>
              </a:rPr>
              <a:t>things</a:t>
            </a:r>
            <a:r>
              <a:rPr sz="1000" spc="-45" dirty="0">
                <a:latin typeface="Arial"/>
                <a:cs typeface="Arial"/>
              </a:rPr>
              <a:t> </a:t>
            </a:r>
            <a:r>
              <a:rPr sz="1000" spc="-30" dirty="0">
                <a:latin typeface="Arial"/>
                <a:cs typeface="Arial"/>
              </a:rPr>
              <a:t>moving</a:t>
            </a:r>
            <a:r>
              <a:rPr sz="1000" spc="-40" dirty="0">
                <a:latin typeface="Arial"/>
                <a:cs typeface="Arial"/>
              </a:rPr>
              <a:t> </a:t>
            </a:r>
            <a:r>
              <a:rPr sz="1000" spc="-5" dirty="0">
                <a:latin typeface="Arial"/>
                <a:cs typeface="Arial"/>
              </a:rPr>
              <a:t>at</a:t>
            </a:r>
            <a:r>
              <a:rPr sz="1000" spc="-40" dirty="0">
                <a:latin typeface="Arial"/>
                <a:cs typeface="Arial"/>
              </a:rPr>
              <a:t> </a:t>
            </a:r>
            <a:r>
              <a:rPr sz="1000" dirty="0">
                <a:latin typeface="Arial"/>
                <a:cs typeface="Arial"/>
              </a:rPr>
              <a:t>the</a:t>
            </a:r>
            <a:r>
              <a:rPr sz="1000" spc="-40" dirty="0">
                <a:latin typeface="Arial"/>
                <a:cs typeface="Arial"/>
              </a:rPr>
              <a:t> </a:t>
            </a:r>
            <a:r>
              <a:rPr sz="1000" spc="-60" dirty="0">
                <a:latin typeface="Arial"/>
                <a:cs typeface="Arial"/>
              </a:rPr>
              <a:t>same  </a:t>
            </a:r>
            <a:r>
              <a:rPr sz="1000" dirty="0">
                <a:latin typeface="Arial"/>
                <a:cs typeface="Arial"/>
              </a:rPr>
              <a:t>time </a:t>
            </a:r>
            <a:r>
              <a:rPr sz="1000" spc="-40" dirty="0">
                <a:latin typeface="Arial"/>
                <a:cs typeface="Arial"/>
              </a:rPr>
              <a:t>among </a:t>
            </a:r>
            <a:r>
              <a:rPr sz="1000" spc="-20" dirty="0">
                <a:latin typeface="Arial"/>
                <a:cs typeface="Arial"/>
              </a:rPr>
              <a:t>distractors. </a:t>
            </a:r>
            <a:r>
              <a:rPr sz="1000" spc="-35" dirty="0">
                <a:latin typeface="Arial"/>
                <a:cs typeface="Arial"/>
              </a:rPr>
              <a:t>NeuroTracker </a:t>
            </a:r>
            <a:r>
              <a:rPr sz="1000" spc="-50" dirty="0">
                <a:latin typeface="Arial"/>
                <a:cs typeface="Arial"/>
              </a:rPr>
              <a:t>is </a:t>
            </a:r>
            <a:r>
              <a:rPr sz="1000" spc="-65" dirty="0">
                <a:latin typeface="Arial"/>
                <a:cs typeface="Arial"/>
              </a:rPr>
              <a:t>a </a:t>
            </a:r>
            <a:r>
              <a:rPr sz="1000" spc="-25" dirty="0">
                <a:latin typeface="Arial"/>
                <a:cs typeface="Arial"/>
              </a:rPr>
              <a:t>scientifically </a:t>
            </a:r>
            <a:r>
              <a:rPr sz="1000" spc="-40" dirty="0">
                <a:latin typeface="Arial"/>
                <a:cs typeface="Arial"/>
              </a:rPr>
              <a:t>enhanced </a:t>
            </a:r>
            <a:r>
              <a:rPr sz="1000" spc="-20" dirty="0">
                <a:latin typeface="Arial"/>
                <a:cs typeface="Arial"/>
              </a:rPr>
              <a:t>technique which </a:t>
            </a:r>
            <a:r>
              <a:rPr sz="1000" spc="-25" dirty="0">
                <a:latin typeface="Arial"/>
                <a:cs typeface="Arial"/>
              </a:rPr>
              <a:t>utilizes </a:t>
            </a:r>
            <a:r>
              <a:rPr sz="1000" spc="-5" dirty="0">
                <a:latin typeface="Arial"/>
                <a:cs typeface="Arial"/>
              </a:rPr>
              <a:t>multiple </a:t>
            </a:r>
            <a:r>
              <a:rPr sz="1000" spc="-15" dirty="0">
                <a:latin typeface="Arial"/>
                <a:cs typeface="Arial"/>
              </a:rPr>
              <a:t>object  </a:t>
            </a:r>
            <a:r>
              <a:rPr sz="1000" spc="-25" dirty="0">
                <a:latin typeface="Arial"/>
                <a:cs typeface="Arial"/>
              </a:rPr>
              <a:t>tracking</a:t>
            </a:r>
            <a:r>
              <a:rPr sz="1000" spc="-45" dirty="0">
                <a:latin typeface="Arial"/>
                <a:cs typeface="Arial"/>
              </a:rPr>
              <a:t> </a:t>
            </a:r>
            <a:r>
              <a:rPr sz="1000" spc="-85" dirty="0">
                <a:latin typeface="Arial"/>
                <a:cs typeface="Arial"/>
              </a:rPr>
              <a:t>as</a:t>
            </a:r>
            <a:r>
              <a:rPr sz="1000" spc="-55" dirty="0">
                <a:latin typeface="Arial"/>
                <a:cs typeface="Arial"/>
              </a:rPr>
              <a:t> </a:t>
            </a:r>
            <a:r>
              <a:rPr sz="1000" spc="-65" dirty="0">
                <a:latin typeface="Arial"/>
                <a:cs typeface="Arial"/>
              </a:rPr>
              <a:t>a</a:t>
            </a:r>
            <a:r>
              <a:rPr sz="1000" spc="-50" dirty="0">
                <a:latin typeface="Arial"/>
                <a:cs typeface="Arial"/>
              </a:rPr>
              <a:t> physics</a:t>
            </a:r>
            <a:r>
              <a:rPr sz="1000" spc="-55" dirty="0">
                <a:latin typeface="Arial"/>
                <a:cs typeface="Arial"/>
              </a:rPr>
              <a:t> based </a:t>
            </a:r>
            <a:r>
              <a:rPr sz="1000" spc="-20" dirty="0">
                <a:latin typeface="Arial"/>
                <a:cs typeface="Arial"/>
              </a:rPr>
              <a:t>simulation</a:t>
            </a:r>
            <a:r>
              <a:rPr sz="1000" spc="-50" dirty="0">
                <a:latin typeface="Arial"/>
                <a:cs typeface="Arial"/>
              </a:rPr>
              <a:t> </a:t>
            </a:r>
            <a:r>
              <a:rPr sz="1000" spc="25" dirty="0">
                <a:latin typeface="Arial"/>
                <a:cs typeface="Arial"/>
              </a:rPr>
              <a:t>to</a:t>
            </a:r>
            <a:r>
              <a:rPr sz="1000" spc="-55" dirty="0">
                <a:latin typeface="Arial"/>
                <a:cs typeface="Arial"/>
              </a:rPr>
              <a:t> </a:t>
            </a:r>
            <a:r>
              <a:rPr sz="1000" spc="-15" dirty="0">
                <a:latin typeface="Arial"/>
                <a:cs typeface="Arial"/>
              </a:rPr>
              <a:t>deliver</a:t>
            </a:r>
            <a:r>
              <a:rPr sz="1000" spc="-50" dirty="0">
                <a:latin typeface="Arial"/>
                <a:cs typeface="Arial"/>
              </a:rPr>
              <a:t> </a:t>
            </a:r>
            <a:r>
              <a:rPr sz="1000" spc="-45" dirty="0">
                <a:latin typeface="Arial"/>
                <a:cs typeface="Arial"/>
              </a:rPr>
              <a:t>an</a:t>
            </a:r>
            <a:r>
              <a:rPr sz="1000" spc="-50" dirty="0">
                <a:latin typeface="Arial"/>
                <a:cs typeface="Arial"/>
              </a:rPr>
              <a:t> </a:t>
            </a:r>
            <a:r>
              <a:rPr sz="1000" spc="-15" dirty="0">
                <a:latin typeface="Arial"/>
                <a:cs typeface="Arial"/>
              </a:rPr>
              <a:t>effective</a:t>
            </a:r>
            <a:r>
              <a:rPr sz="1000" spc="-50" dirty="0">
                <a:latin typeface="Arial"/>
                <a:cs typeface="Arial"/>
              </a:rPr>
              <a:t> </a:t>
            </a:r>
            <a:r>
              <a:rPr sz="1000" spc="-35" dirty="0">
                <a:latin typeface="Arial"/>
                <a:cs typeface="Arial"/>
              </a:rPr>
              <a:t>and</a:t>
            </a:r>
            <a:r>
              <a:rPr sz="1000" spc="-50" dirty="0">
                <a:latin typeface="Arial"/>
                <a:cs typeface="Arial"/>
              </a:rPr>
              <a:t> </a:t>
            </a:r>
            <a:r>
              <a:rPr sz="1000" spc="-10" dirty="0">
                <a:latin typeface="Arial"/>
                <a:cs typeface="Arial"/>
              </a:rPr>
              <a:t>structured</a:t>
            </a:r>
            <a:r>
              <a:rPr sz="1000" spc="-55" dirty="0">
                <a:latin typeface="Arial"/>
                <a:cs typeface="Arial"/>
              </a:rPr>
              <a:t> </a:t>
            </a:r>
            <a:r>
              <a:rPr sz="1000" spc="-10" dirty="0">
                <a:latin typeface="Arial"/>
                <a:cs typeface="Arial"/>
              </a:rPr>
              <a:t>training</a:t>
            </a:r>
            <a:r>
              <a:rPr sz="1000" spc="-45" dirty="0">
                <a:latin typeface="Arial"/>
                <a:cs typeface="Arial"/>
              </a:rPr>
              <a:t> </a:t>
            </a:r>
            <a:r>
              <a:rPr sz="1000" spc="-10" dirty="0">
                <a:latin typeface="Arial"/>
                <a:cs typeface="Arial"/>
              </a:rPr>
              <a:t>method.</a:t>
            </a:r>
            <a:endParaRPr sz="1000">
              <a:latin typeface="Arial"/>
              <a:cs typeface="Arial"/>
            </a:endParaRPr>
          </a:p>
          <a:p>
            <a:pPr marL="12700">
              <a:lnSpc>
                <a:spcPts val="885"/>
              </a:lnSpc>
            </a:pPr>
            <a:r>
              <a:rPr sz="1000" spc="-60" dirty="0">
                <a:latin typeface="Arial"/>
                <a:cs typeface="Arial"/>
              </a:rPr>
              <a:t>The </a:t>
            </a:r>
            <a:r>
              <a:rPr sz="1000" spc="-40" dirty="0">
                <a:latin typeface="Arial"/>
                <a:cs typeface="Arial"/>
              </a:rPr>
              <a:t>key </a:t>
            </a:r>
            <a:r>
              <a:rPr sz="1000" spc="-30" dirty="0">
                <a:latin typeface="Arial"/>
                <a:cs typeface="Arial"/>
              </a:rPr>
              <a:t>characteristics </a:t>
            </a:r>
            <a:r>
              <a:rPr sz="1000" spc="5" dirty="0">
                <a:latin typeface="Arial"/>
                <a:cs typeface="Arial"/>
              </a:rPr>
              <a:t>of </a:t>
            </a:r>
            <a:r>
              <a:rPr sz="1000" spc="-35" dirty="0">
                <a:latin typeface="Arial"/>
                <a:cs typeface="Arial"/>
              </a:rPr>
              <a:t>NeuroTracker</a:t>
            </a:r>
            <a:r>
              <a:rPr sz="1000" spc="-145" dirty="0">
                <a:latin typeface="Arial"/>
                <a:cs typeface="Arial"/>
              </a:rPr>
              <a:t> </a:t>
            </a:r>
            <a:r>
              <a:rPr sz="1000" spc="-25" dirty="0">
                <a:latin typeface="Arial"/>
                <a:cs typeface="Arial"/>
              </a:rPr>
              <a:t>are:-</a:t>
            </a:r>
            <a:endParaRPr sz="1000">
              <a:latin typeface="Arial"/>
              <a:cs typeface="Arial"/>
            </a:endParaRPr>
          </a:p>
          <a:p>
            <a:pPr marL="12700">
              <a:lnSpc>
                <a:spcPts val="985"/>
              </a:lnSpc>
              <a:tabLst>
                <a:tab pos="260985" algn="l"/>
              </a:tabLst>
            </a:pPr>
            <a:r>
              <a:rPr sz="250" b="1" spc="-10" dirty="0">
                <a:latin typeface="Arial"/>
                <a:cs typeface="Arial"/>
              </a:rPr>
              <a:t>1)	</a:t>
            </a:r>
            <a:r>
              <a:rPr sz="1000" b="1" spc="-35" dirty="0">
                <a:latin typeface="Arial"/>
                <a:cs typeface="Arial"/>
              </a:rPr>
              <a:t>Multi-focal</a:t>
            </a:r>
            <a:r>
              <a:rPr sz="1000" b="1" spc="-40" dirty="0">
                <a:latin typeface="Arial"/>
                <a:cs typeface="Arial"/>
              </a:rPr>
              <a:t> </a:t>
            </a:r>
            <a:r>
              <a:rPr sz="1000" b="1" spc="-30" dirty="0">
                <a:latin typeface="Arial"/>
                <a:cs typeface="Arial"/>
              </a:rPr>
              <a:t>attention</a:t>
            </a:r>
            <a:r>
              <a:rPr sz="1000" b="1" spc="-45" dirty="0">
                <a:latin typeface="Arial"/>
                <a:cs typeface="Arial"/>
              </a:rPr>
              <a:t> </a:t>
            </a:r>
            <a:r>
              <a:rPr sz="1000" spc="-45" dirty="0">
                <a:latin typeface="Arial"/>
                <a:cs typeface="Arial"/>
              </a:rPr>
              <a:t>– </a:t>
            </a:r>
            <a:r>
              <a:rPr sz="1000" spc="-20" dirty="0">
                <a:latin typeface="Arial"/>
                <a:cs typeface="Arial"/>
              </a:rPr>
              <a:t>dividing</a:t>
            </a:r>
            <a:r>
              <a:rPr sz="1000" spc="-45" dirty="0">
                <a:latin typeface="Arial"/>
                <a:cs typeface="Arial"/>
              </a:rPr>
              <a:t> </a:t>
            </a:r>
            <a:r>
              <a:rPr sz="1000" spc="-15" dirty="0">
                <a:latin typeface="Arial"/>
                <a:cs typeface="Arial"/>
              </a:rPr>
              <a:t>mental</a:t>
            </a:r>
            <a:r>
              <a:rPr sz="1000" spc="-45" dirty="0">
                <a:latin typeface="Arial"/>
                <a:cs typeface="Arial"/>
              </a:rPr>
              <a:t> </a:t>
            </a:r>
            <a:r>
              <a:rPr sz="1000" spc="-35" dirty="0">
                <a:latin typeface="Arial"/>
                <a:cs typeface="Arial"/>
              </a:rPr>
              <a:t>focus</a:t>
            </a:r>
            <a:r>
              <a:rPr sz="1000" spc="-50" dirty="0">
                <a:latin typeface="Arial"/>
                <a:cs typeface="Arial"/>
              </a:rPr>
              <a:t> </a:t>
            </a:r>
            <a:r>
              <a:rPr sz="1000" spc="-60" dirty="0">
                <a:latin typeface="Arial"/>
                <a:cs typeface="Arial"/>
              </a:rPr>
              <a:t>across</a:t>
            </a:r>
            <a:r>
              <a:rPr sz="1000" spc="-50" dirty="0">
                <a:latin typeface="Arial"/>
                <a:cs typeface="Arial"/>
              </a:rPr>
              <a:t> </a:t>
            </a:r>
            <a:r>
              <a:rPr sz="1000" spc="-40" dirty="0">
                <a:latin typeface="Arial"/>
                <a:cs typeface="Arial"/>
              </a:rPr>
              <a:t>several</a:t>
            </a:r>
            <a:r>
              <a:rPr sz="1000" spc="-50" dirty="0">
                <a:latin typeface="Arial"/>
                <a:cs typeface="Arial"/>
              </a:rPr>
              <a:t> </a:t>
            </a:r>
            <a:r>
              <a:rPr sz="1000" spc="-20" dirty="0">
                <a:latin typeface="Arial"/>
                <a:cs typeface="Arial"/>
              </a:rPr>
              <a:t>targets</a:t>
            </a:r>
            <a:r>
              <a:rPr sz="1000" spc="-50" dirty="0">
                <a:latin typeface="Arial"/>
                <a:cs typeface="Arial"/>
              </a:rPr>
              <a:t> </a:t>
            </a:r>
            <a:r>
              <a:rPr sz="1000" spc="-35" dirty="0">
                <a:latin typeface="Arial"/>
                <a:cs typeface="Arial"/>
              </a:rPr>
              <a:t>and</a:t>
            </a:r>
            <a:r>
              <a:rPr sz="1000" spc="-40" dirty="0">
                <a:latin typeface="Arial"/>
                <a:cs typeface="Arial"/>
              </a:rPr>
              <a:t> </a:t>
            </a:r>
            <a:r>
              <a:rPr sz="1000" spc="-20" dirty="0">
                <a:latin typeface="Arial"/>
                <a:cs typeface="Arial"/>
              </a:rPr>
              <a:t>maintaining</a:t>
            </a:r>
            <a:r>
              <a:rPr sz="1000" spc="-45" dirty="0">
                <a:latin typeface="Arial"/>
                <a:cs typeface="Arial"/>
              </a:rPr>
              <a:t> </a:t>
            </a:r>
            <a:r>
              <a:rPr sz="1000" spc="35" dirty="0">
                <a:latin typeface="Arial"/>
                <a:cs typeface="Arial"/>
              </a:rPr>
              <a:t>it</a:t>
            </a:r>
            <a:r>
              <a:rPr sz="1000" spc="-40" dirty="0">
                <a:latin typeface="Arial"/>
                <a:cs typeface="Arial"/>
              </a:rPr>
              <a:t> </a:t>
            </a:r>
            <a:r>
              <a:rPr sz="1000" spc="-15" dirty="0">
                <a:latin typeface="Arial"/>
                <a:cs typeface="Arial"/>
              </a:rPr>
              <a:t>under</a:t>
            </a:r>
            <a:r>
              <a:rPr sz="1000" spc="-45" dirty="0">
                <a:latin typeface="Arial"/>
                <a:cs typeface="Arial"/>
              </a:rPr>
              <a:t> </a:t>
            </a:r>
            <a:r>
              <a:rPr sz="1000" spc="-35" dirty="0">
                <a:latin typeface="Arial"/>
                <a:cs typeface="Arial"/>
              </a:rPr>
              <a:t>pressure.</a:t>
            </a:r>
            <a:endParaRPr sz="1000">
              <a:latin typeface="Arial"/>
              <a:cs typeface="Arial"/>
            </a:endParaRPr>
          </a:p>
          <a:p>
            <a:pPr marL="12700">
              <a:lnSpc>
                <a:spcPts val="1000"/>
              </a:lnSpc>
              <a:tabLst>
                <a:tab pos="260985" algn="l"/>
              </a:tabLst>
            </a:pPr>
            <a:r>
              <a:rPr sz="250" b="1" spc="-10" dirty="0">
                <a:latin typeface="Arial"/>
                <a:cs typeface="Arial"/>
              </a:rPr>
              <a:t>2)	</a:t>
            </a:r>
            <a:r>
              <a:rPr sz="1000" b="1" spc="-90" dirty="0">
                <a:latin typeface="Arial"/>
                <a:cs typeface="Arial"/>
              </a:rPr>
              <a:t>Large</a:t>
            </a:r>
            <a:r>
              <a:rPr sz="1000" b="1" spc="-55" dirty="0">
                <a:latin typeface="Arial"/>
                <a:cs typeface="Arial"/>
              </a:rPr>
              <a:t> </a:t>
            </a:r>
            <a:r>
              <a:rPr sz="1000" b="1" spc="-65" dirty="0">
                <a:latin typeface="Arial"/>
                <a:cs typeface="Arial"/>
              </a:rPr>
              <a:t>visual</a:t>
            </a:r>
            <a:r>
              <a:rPr sz="1000" b="1" spc="-45" dirty="0">
                <a:latin typeface="Arial"/>
                <a:cs typeface="Arial"/>
              </a:rPr>
              <a:t> </a:t>
            </a:r>
            <a:r>
              <a:rPr sz="1000" b="1" spc="-35" dirty="0">
                <a:latin typeface="Arial"/>
                <a:cs typeface="Arial"/>
              </a:rPr>
              <a:t>field</a:t>
            </a:r>
            <a:r>
              <a:rPr sz="1000" b="1" spc="-50" dirty="0">
                <a:latin typeface="Arial"/>
                <a:cs typeface="Arial"/>
              </a:rPr>
              <a:t> </a:t>
            </a:r>
            <a:r>
              <a:rPr sz="1000" spc="-45" dirty="0">
                <a:latin typeface="Arial"/>
                <a:cs typeface="Arial"/>
              </a:rPr>
              <a:t>– </a:t>
            </a:r>
            <a:r>
              <a:rPr sz="1000" spc="-65" dirty="0">
                <a:latin typeface="Arial"/>
                <a:cs typeface="Arial"/>
              </a:rPr>
              <a:t>a</a:t>
            </a:r>
            <a:r>
              <a:rPr sz="1000" spc="-55" dirty="0">
                <a:latin typeface="Arial"/>
                <a:cs typeface="Arial"/>
              </a:rPr>
              <a:t> </a:t>
            </a:r>
            <a:r>
              <a:rPr sz="1000" spc="-15" dirty="0">
                <a:latin typeface="Arial"/>
                <a:cs typeface="Arial"/>
              </a:rPr>
              <a:t>wide</a:t>
            </a:r>
            <a:r>
              <a:rPr sz="1000" spc="-50" dirty="0">
                <a:latin typeface="Arial"/>
                <a:cs typeface="Arial"/>
              </a:rPr>
              <a:t> </a:t>
            </a:r>
            <a:r>
              <a:rPr sz="1000" spc="-5" dirty="0">
                <a:latin typeface="Arial"/>
                <a:cs typeface="Arial"/>
              </a:rPr>
              <a:t>field</a:t>
            </a:r>
            <a:r>
              <a:rPr sz="1000" spc="-50" dirty="0">
                <a:latin typeface="Arial"/>
                <a:cs typeface="Arial"/>
              </a:rPr>
              <a:t> </a:t>
            </a:r>
            <a:r>
              <a:rPr sz="1000" spc="5" dirty="0">
                <a:latin typeface="Arial"/>
                <a:cs typeface="Arial"/>
              </a:rPr>
              <a:t>of</a:t>
            </a:r>
            <a:r>
              <a:rPr sz="1000" spc="-55" dirty="0">
                <a:latin typeface="Arial"/>
                <a:cs typeface="Arial"/>
              </a:rPr>
              <a:t> </a:t>
            </a:r>
            <a:r>
              <a:rPr sz="1000" spc="-20" dirty="0">
                <a:latin typeface="Arial"/>
                <a:cs typeface="Arial"/>
              </a:rPr>
              <a:t>view</a:t>
            </a:r>
            <a:r>
              <a:rPr sz="1000" spc="-55" dirty="0">
                <a:latin typeface="Arial"/>
                <a:cs typeface="Arial"/>
              </a:rPr>
              <a:t> </a:t>
            </a:r>
            <a:r>
              <a:rPr sz="1000" spc="-20" dirty="0">
                <a:latin typeface="Arial"/>
                <a:cs typeface="Arial"/>
              </a:rPr>
              <a:t>which</a:t>
            </a:r>
            <a:r>
              <a:rPr sz="1000" spc="-50" dirty="0">
                <a:latin typeface="Arial"/>
                <a:cs typeface="Arial"/>
              </a:rPr>
              <a:t> </a:t>
            </a:r>
            <a:r>
              <a:rPr sz="1000" spc="-25" dirty="0">
                <a:latin typeface="Arial"/>
                <a:cs typeface="Arial"/>
              </a:rPr>
              <a:t>tests</a:t>
            </a:r>
            <a:r>
              <a:rPr sz="1000" spc="-55" dirty="0">
                <a:latin typeface="Arial"/>
                <a:cs typeface="Arial"/>
              </a:rPr>
              <a:t> </a:t>
            </a:r>
            <a:r>
              <a:rPr sz="1000" spc="-20" dirty="0">
                <a:latin typeface="Arial"/>
                <a:cs typeface="Arial"/>
              </a:rPr>
              <a:t>peripheral</a:t>
            </a:r>
            <a:r>
              <a:rPr sz="1000" spc="-55" dirty="0">
                <a:latin typeface="Arial"/>
                <a:cs typeface="Arial"/>
              </a:rPr>
              <a:t> </a:t>
            </a:r>
            <a:r>
              <a:rPr sz="1000" spc="-30" dirty="0">
                <a:latin typeface="Arial"/>
                <a:cs typeface="Arial"/>
              </a:rPr>
              <a:t>vision</a:t>
            </a:r>
            <a:r>
              <a:rPr sz="1000" spc="-55" dirty="0">
                <a:latin typeface="Arial"/>
                <a:cs typeface="Arial"/>
              </a:rPr>
              <a:t> </a:t>
            </a:r>
            <a:r>
              <a:rPr sz="1000" spc="-40" dirty="0">
                <a:latin typeface="Arial"/>
                <a:cs typeface="Arial"/>
              </a:rPr>
              <a:t>capacities</a:t>
            </a:r>
            <a:endParaRPr sz="1000">
              <a:latin typeface="Arial"/>
              <a:cs typeface="Arial"/>
            </a:endParaRPr>
          </a:p>
          <a:p>
            <a:pPr marL="260985" marR="322580" indent="-248920">
              <a:lnSpc>
                <a:spcPts val="969"/>
              </a:lnSpc>
              <a:spcBef>
                <a:spcPts val="120"/>
              </a:spcBef>
              <a:tabLst>
                <a:tab pos="260985" algn="l"/>
              </a:tabLst>
            </a:pPr>
            <a:r>
              <a:rPr sz="250" spc="-10" dirty="0">
                <a:latin typeface="Arial"/>
                <a:cs typeface="Arial"/>
              </a:rPr>
              <a:t>3)	</a:t>
            </a:r>
            <a:r>
              <a:rPr sz="1000" spc="-75" dirty="0">
                <a:latin typeface="Arial"/>
                <a:cs typeface="Arial"/>
              </a:rPr>
              <a:t>S</a:t>
            </a:r>
            <a:r>
              <a:rPr sz="1000" b="1" spc="-75" dirty="0">
                <a:latin typeface="Arial"/>
                <a:cs typeface="Arial"/>
              </a:rPr>
              <a:t>tereoscopy </a:t>
            </a:r>
            <a:r>
              <a:rPr sz="1000" spc="-45" dirty="0">
                <a:latin typeface="Arial"/>
                <a:cs typeface="Arial"/>
              </a:rPr>
              <a:t>– </a:t>
            </a:r>
            <a:r>
              <a:rPr sz="1000" spc="-60" dirty="0">
                <a:latin typeface="Arial"/>
                <a:cs typeface="Arial"/>
              </a:rPr>
              <a:t>3D </a:t>
            </a:r>
            <a:r>
              <a:rPr sz="1000" spc="-50" dirty="0">
                <a:latin typeface="Arial"/>
                <a:cs typeface="Arial"/>
              </a:rPr>
              <a:t>is </a:t>
            </a:r>
            <a:r>
              <a:rPr sz="1000" spc="-15" dirty="0">
                <a:latin typeface="Arial"/>
                <a:cs typeface="Arial"/>
              </a:rPr>
              <a:t>required </a:t>
            </a:r>
            <a:r>
              <a:rPr sz="1000" spc="10" dirty="0">
                <a:latin typeface="Arial"/>
                <a:cs typeface="Arial"/>
              </a:rPr>
              <a:t>for </a:t>
            </a:r>
            <a:r>
              <a:rPr sz="1000" spc="-15" dirty="0">
                <a:latin typeface="Arial"/>
                <a:cs typeface="Arial"/>
              </a:rPr>
              <a:t>stimulate </a:t>
            </a:r>
            <a:r>
              <a:rPr sz="1000" spc="-35" dirty="0">
                <a:latin typeface="Arial"/>
                <a:cs typeface="Arial"/>
              </a:rPr>
              <a:t>dynamic </a:t>
            </a:r>
            <a:r>
              <a:rPr sz="1000" spc="-5" dirty="0">
                <a:latin typeface="Arial"/>
                <a:cs typeface="Arial"/>
              </a:rPr>
              <a:t>depth </a:t>
            </a:r>
            <a:r>
              <a:rPr sz="1000" spc="-45" dirty="0">
                <a:latin typeface="Arial"/>
                <a:cs typeface="Arial"/>
              </a:rPr>
              <a:t>processing </a:t>
            </a:r>
            <a:r>
              <a:rPr sz="1000" spc="-35" dirty="0">
                <a:latin typeface="Arial"/>
                <a:cs typeface="Arial"/>
              </a:rPr>
              <a:t>and </a:t>
            </a:r>
            <a:r>
              <a:rPr sz="1000" spc="-10" dirty="0">
                <a:latin typeface="Arial"/>
                <a:cs typeface="Arial"/>
              </a:rPr>
              <a:t>trigger </a:t>
            </a:r>
            <a:r>
              <a:rPr sz="1000" spc="-20" dirty="0">
                <a:latin typeface="Arial"/>
                <a:cs typeface="Arial"/>
              </a:rPr>
              <a:t>higher </a:t>
            </a:r>
            <a:r>
              <a:rPr sz="1000" spc="-25" dirty="0">
                <a:latin typeface="Arial"/>
                <a:cs typeface="Arial"/>
              </a:rPr>
              <a:t>level </a:t>
            </a:r>
            <a:r>
              <a:rPr sz="1000" spc="-20" dirty="0">
                <a:latin typeface="Arial"/>
                <a:cs typeface="Arial"/>
              </a:rPr>
              <a:t>brain  functions</a:t>
            </a:r>
            <a:endParaRPr sz="1000">
              <a:latin typeface="Arial"/>
              <a:cs typeface="Arial"/>
            </a:endParaRPr>
          </a:p>
          <a:p>
            <a:pPr marL="260985" marR="323215" indent="-248920">
              <a:lnSpc>
                <a:spcPts val="969"/>
              </a:lnSpc>
              <a:spcBef>
                <a:spcPts val="30"/>
              </a:spcBef>
              <a:tabLst>
                <a:tab pos="260985" algn="l"/>
              </a:tabLst>
            </a:pPr>
            <a:r>
              <a:rPr sz="250" b="1" spc="-10" dirty="0">
                <a:latin typeface="Arial"/>
                <a:cs typeface="Arial"/>
              </a:rPr>
              <a:t>4)	</a:t>
            </a:r>
            <a:r>
              <a:rPr sz="1000" b="1" spc="-80" dirty="0">
                <a:latin typeface="Arial"/>
                <a:cs typeface="Arial"/>
              </a:rPr>
              <a:t>Speed </a:t>
            </a:r>
            <a:r>
              <a:rPr sz="1000" b="1" spc="-65" dirty="0">
                <a:latin typeface="Arial"/>
                <a:cs typeface="Arial"/>
              </a:rPr>
              <a:t>thresholds </a:t>
            </a:r>
            <a:r>
              <a:rPr sz="1000" spc="-45" dirty="0">
                <a:latin typeface="Arial"/>
                <a:cs typeface="Arial"/>
              </a:rPr>
              <a:t>– </a:t>
            </a:r>
            <a:r>
              <a:rPr sz="1000" spc="-15" dirty="0">
                <a:latin typeface="Arial"/>
                <a:cs typeface="Arial"/>
              </a:rPr>
              <a:t>controlling </a:t>
            </a:r>
            <a:r>
              <a:rPr sz="1000" spc="-5" dirty="0">
                <a:latin typeface="Arial"/>
                <a:cs typeface="Arial"/>
              </a:rPr>
              <a:t>target </a:t>
            </a:r>
            <a:r>
              <a:rPr sz="1000" spc="-15" dirty="0">
                <a:latin typeface="Arial"/>
                <a:cs typeface="Arial"/>
              </a:rPr>
              <a:t>velocity </a:t>
            </a:r>
            <a:r>
              <a:rPr sz="1000" spc="-30" dirty="0">
                <a:latin typeface="Arial"/>
                <a:cs typeface="Arial"/>
              </a:rPr>
              <a:t>allows </a:t>
            </a:r>
            <a:r>
              <a:rPr sz="1000" spc="-10" dirty="0">
                <a:latin typeface="Arial"/>
                <a:cs typeface="Arial"/>
              </a:rPr>
              <a:t>training </a:t>
            </a:r>
            <a:r>
              <a:rPr sz="1000" dirty="0">
                <a:latin typeface="Arial"/>
                <a:cs typeface="Arial"/>
              </a:rPr>
              <a:t>difficulty </a:t>
            </a:r>
            <a:r>
              <a:rPr sz="1000" spc="25" dirty="0">
                <a:latin typeface="Arial"/>
                <a:cs typeface="Arial"/>
              </a:rPr>
              <a:t>to </a:t>
            </a:r>
            <a:r>
              <a:rPr sz="1000" spc="-35" dirty="0">
                <a:latin typeface="Arial"/>
                <a:cs typeface="Arial"/>
              </a:rPr>
              <a:t>be </a:t>
            </a:r>
            <a:r>
              <a:rPr sz="1000" spc="-30" dirty="0">
                <a:latin typeface="Arial"/>
                <a:cs typeface="Arial"/>
              </a:rPr>
              <a:t>precisely </a:t>
            </a:r>
            <a:r>
              <a:rPr sz="1000" spc="-10" dirty="0">
                <a:latin typeface="Arial"/>
                <a:cs typeface="Arial"/>
              </a:rPr>
              <a:t>controlled,  </a:t>
            </a:r>
            <a:r>
              <a:rPr sz="1000" spc="-20" dirty="0">
                <a:latin typeface="Arial"/>
                <a:cs typeface="Arial"/>
              </a:rPr>
              <a:t>scientific algorithms </a:t>
            </a:r>
            <a:r>
              <a:rPr sz="1000" spc="-35" dirty="0">
                <a:latin typeface="Arial"/>
                <a:cs typeface="Arial"/>
              </a:rPr>
              <a:t>are </a:t>
            </a:r>
            <a:r>
              <a:rPr sz="1000" spc="-50" dirty="0">
                <a:latin typeface="Arial"/>
                <a:cs typeface="Arial"/>
              </a:rPr>
              <a:t>used </a:t>
            </a:r>
            <a:r>
              <a:rPr sz="1000" spc="-20" dirty="0">
                <a:latin typeface="Arial"/>
                <a:cs typeface="Arial"/>
              </a:rPr>
              <a:t>automatically </a:t>
            </a:r>
            <a:r>
              <a:rPr sz="1000" spc="-25" dirty="0">
                <a:latin typeface="Arial"/>
                <a:cs typeface="Arial"/>
              </a:rPr>
              <a:t>adapt </a:t>
            </a:r>
            <a:r>
              <a:rPr sz="1000" spc="-50" dirty="0">
                <a:latin typeface="Arial"/>
                <a:cs typeface="Arial"/>
              </a:rPr>
              <a:t>speed </a:t>
            </a:r>
            <a:r>
              <a:rPr sz="1000" spc="-5" dirty="0">
                <a:latin typeface="Arial"/>
                <a:cs typeface="Arial"/>
              </a:rPr>
              <a:t>at </a:t>
            </a:r>
            <a:r>
              <a:rPr sz="1000" spc="-50" dirty="0">
                <a:latin typeface="Arial"/>
                <a:cs typeface="Arial"/>
              </a:rPr>
              <a:t>each </a:t>
            </a:r>
            <a:r>
              <a:rPr sz="1000" spc="-20" dirty="0">
                <a:latin typeface="Arial"/>
                <a:cs typeface="Arial"/>
              </a:rPr>
              <a:t>athletes </a:t>
            </a:r>
            <a:r>
              <a:rPr sz="1000" spc="-10" dirty="0">
                <a:latin typeface="Arial"/>
                <a:cs typeface="Arial"/>
              </a:rPr>
              <a:t>current</a:t>
            </a:r>
            <a:r>
              <a:rPr sz="1000" spc="-195" dirty="0">
                <a:latin typeface="Arial"/>
                <a:cs typeface="Arial"/>
              </a:rPr>
              <a:t> </a:t>
            </a:r>
            <a:r>
              <a:rPr sz="1000" spc="-45" dirty="0">
                <a:latin typeface="Arial"/>
                <a:cs typeface="Arial"/>
              </a:rPr>
              <a:t>processing </a:t>
            </a:r>
            <a:r>
              <a:rPr sz="1000" spc="-10" dirty="0">
                <a:latin typeface="Arial"/>
                <a:cs typeface="Arial"/>
              </a:rPr>
              <a:t>limits.</a:t>
            </a:r>
            <a:endParaRPr sz="1000">
              <a:latin typeface="Arial"/>
              <a:cs typeface="Arial"/>
            </a:endParaRPr>
          </a:p>
          <a:p>
            <a:pPr marL="12700" marR="137795" algn="just">
              <a:lnSpc>
                <a:spcPct val="82000"/>
              </a:lnSpc>
              <a:spcBef>
                <a:spcPts val="1019"/>
              </a:spcBef>
            </a:pPr>
            <a:r>
              <a:rPr sz="1000" spc="-60" dirty="0">
                <a:latin typeface="Arial"/>
                <a:cs typeface="Arial"/>
              </a:rPr>
              <a:t>This</a:t>
            </a:r>
            <a:r>
              <a:rPr sz="1000" spc="-50" dirty="0">
                <a:latin typeface="Arial"/>
                <a:cs typeface="Arial"/>
              </a:rPr>
              <a:t> </a:t>
            </a:r>
            <a:r>
              <a:rPr sz="1000" spc="-15" dirty="0">
                <a:latin typeface="Arial"/>
                <a:cs typeface="Arial"/>
              </a:rPr>
              <a:t>combination</a:t>
            </a:r>
            <a:r>
              <a:rPr sz="1000" spc="-50" dirty="0">
                <a:latin typeface="Arial"/>
                <a:cs typeface="Arial"/>
              </a:rPr>
              <a:t> </a:t>
            </a:r>
            <a:r>
              <a:rPr sz="1000" spc="5" dirty="0">
                <a:latin typeface="Arial"/>
                <a:cs typeface="Arial"/>
              </a:rPr>
              <a:t>of</a:t>
            </a:r>
            <a:r>
              <a:rPr sz="1000" spc="-50" dirty="0">
                <a:latin typeface="Arial"/>
                <a:cs typeface="Arial"/>
              </a:rPr>
              <a:t> </a:t>
            </a:r>
            <a:r>
              <a:rPr sz="1000" spc="-25" dirty="0">
                <a:latin typeface="Arial"/>
                <a:cs typeface="Arial"/>
              </a:rPr>
              <a:t>features</a:t>
            </a:r>
            <a:r>
              <a:rPr sz="1000" spc="-50" dirty="0">
                <a:latin typeface="Arial"/>
                <a:cs typeface="Arial"/>
              </a:rPr>
              <a:t> </a:t>
            </a:r>
            <a:r>
              <a:rPr sz="1000" spc="-30" dirty="0">
                <a:latin typeface="Arial"/>
                <a:cs typeface="Arial"/>
              </a:rPr>
              <a:t>allows</a:t>
            </a:r>
            <a:r>
              <a:rPr sz="1000" spc="-50" dirty="0">
                <a:latin typeface="Arial"/>
                <a:cs typeface="Arial"/>
              </a:rPr>
              <a:t> </a:t>
            </a:r>
            <a:r>
              <a:rPr sz="1000" spc="-35" dirty="0">
                <a:latin typeface="Arial"/>
                <a:cs typeface="Arial"/>
              </a:rPr>
              <a:t>NeuroTracker</a:t>
            </a:r>
            <a:r>
              <a:rPr sz="1000" spc="-45" dirty="0">
                <a:latin typeface="Arial"/>
                <a:cs typeface="Arial"/>
              </a:rPr>
              <a:t> </a:t>
            </a:r>
            <a:r>
              <a:rPr sz="1000" spc="25" dirty="0">
                <a:latin typeface="Arial"/>
                <a:cs typeface="Arial"/>
              </a:rPr>
              <a:t>to</a:t>
            </a:r>
            <a:r>
              <a:rPr sz="1000" spc="-50" dirty="0">
                <a:latin typeface="Arial"/>
                <a:cs typeface="Arial"/>
              </a:rPr>
              <a:t> </a:t>
            </a:r>
            <a:r>
              <a:rPr sz="1000" spc="-40" dirty="0">
                <a:latin typeface="Arial"/>
                <a:cs typeface="Arial"/>
              </a:rPr>
              <a:t>achieve</a:t>
            </a:r>
            <a:r>
              <a:rPr sz="1000" spc="-45" dirty="0">
                <a:latin typeface="Arial"/>
                <a:cs typeface="Arial"/>
              </a:rPr>
              <a:t> </a:t>
            </a:r>
            <a:r>
              <a:rPr sz="1000" spc="-25" dirty="0">
                <a:latin typeface="Arial"/>
                <a:cs typeface="Arial"/>
              </a:rPr>
              <a:t>high-level</a:t>
            </a:r>
            <a:r>
              <a:rPr sz="1000" spc="-50" dirty="0">
                <a:latin typeface="Arial"/>
                <a:cs typeface="Arial"/>
              </a:rPr>
              <a:t> </a:t>
            </a:r>
            <a:r>
              <a:rPr sz="1000" spc="-20" dirty="0">
                <a:latin typeface="Arial"/>
                <a:cs typeface="Arial"/>
              </a:rPr>
              <a:t>cognitive</a:t>
            </a:r>
            <a:r>
              <a:rPr sz="1000" spc="-40" dirty="0">
                <a:latin typeface="Arial"/>
                <a:cs typeface="Arial"/>
              </a:rPr>
              <a:t> </a:t>
            </a:r>
            <a:r>
              <a:rPr sz="1000" spc="-10" dirty="0">
                <a:latin typeface="Arial"/>
                <a:cs typeface="Arial"/>
              </a:rPr>
              <a:t>stimulation</a:t>
            </a:r>
            <a:r>
              <a:rPr sz="1000" spc="-50" dirty="0">
                <a:latin typeface="Arial"/>
                <a:cs typeface="Arial"/>
              </a:rPr>
              <a:t> </a:t>
            </a:r>
            <a:r>
              <a:rPr sz="1000" spc="15" dirty="0">
                <a:latin typeface="Arial"/>
                <a:cs typeface="Arial"/>
              </a:rPr>
              <a:t>with</a:t>
            </a:r>
            <a:r>
              <a:rPr sz="1000" spc="-50" dirty="0">
                <a:latin typeface="Arial"/>
                <a:cs typeface="Arial"/>
              </a:rPr>
              <a:t> </a:t>
            </a:r>
            <a:r>
              <a:rPr sz="1000" spc="-45" dirty="0">
                <a:latin typeface="Arial"/>
                <a:cs typeface="Arial"/>
              </a:rPr>
              <a:t>any</a:t>
            </a:r>
            <a:r>
              <a:rPr sz="1000" spc="-50" dirty="0">
                <a:latin typeface="Arial"/>
                <a:cs typeface="Arial"/>
              </a:rPr>
              <a:t> </a:t>
            </a:r>
            <a:r>
              <a:rPr sz="1000" spc="-40" dirty="0">
                <a:latin typeface="Arial"/>
                <a:cs typeface="Arial"/>
              </a:rPr>
              <a:t>user  </a:t>
            </a:r>
            <a:r>
              <a:rPr sz="1000" spc="5" dirty="0">
                <a:latin typeface="Arial"/>
                <a:cs typeface="Arial"/>
              </a:rPr>
              <a:t>within</a:t>
            </a:r>
            <a:r>
              <a:rPr sz="1000" spc="-45" dirty="0">
                <a:latin typeface="Arial"/>
                <a:cs typeface="Arial"/>
              </a:rPr>
              <a:t> </a:t>
            </a:r>
            <a:r>
              <a:rPr sz="1000" spc="-65" dirty="0">
                <a:latin typeface="Arial"/>
                <a:cs typeface="Arial"/>
              </a:rPr>
              <a:t>a</a:t>
            </a:r>
            <a:r>
              <a:rPr sz="1000" spc="-45" dirty="0">
                <a:latin typeface="Arial"/>
                <a:cs typeface="Arial"/>
              </a:rPr>
              <a:t> </a:t>
            </a:r>
            <a:r>
              <a:rPr sz="1000" spc="-10" dirty="0">
                <a:latin typeface="Arial"/>
                <a:cs typeface="Arial"/>
              </a:rPr>
              <a:t>minute,</a:t>
            </a:r>
            <a:r>
              <a:rPr sz="1000" spc="-45" dirty="0">
                <a:latin typeface="Arial"/>
                <a:cs typeface="Arial"/>
              </a:rPr>
              <a:t> </a:t>
            </a:r>
            <a:r>
              <a:rPr sz="1000" spc="-35" dirty="0">
                <a:latin typeface="Arial"/>
                <a:cs typeface="Arial"/>
              </a:rPr>
              <a:t>and</a:t>
            </a:r>
            <a:r>
              <a:rPr sz="1000" spc="-40" dirty="0">
                <a:latin typeface="Arial"/>
                <a:cs typeface="Arial"/>
              </a:rPr>
              <a:t> </a:t>
            </a:r>
            <a:r>
              <a:rPr sz="1000" spc="-55" dirty="0">
                <a:latin typeface="Arial"/>
                <a:cs typeface="Arial"/>
              </a:rPr>
              <a:t>because</a:t>
            </a:r>
            <a:r>
              <a:rPr sz="1000" spc="-45" dirty="0">
                <a:latin typeface="Arial"/>
                <a:cs typeface="Arial"/>
              </a:rPr>
              <a:t> </a:t>
            </a:r>
            <a:r>
              <a:rPr sz="1000" dirty="0">
                <a:latin typeface="Arial"/>
                <a:cs typeface="Arial"/>
              </a:rPr>
              <a:t>the</a:t>
            </a:r>
            <a:r>
              <a:rPr sz="1000" spc="-40" dirty="0">
                <a:latin typeface="Arial"/>
                <a:cs typeface="Arial"/>
              </a:rPr>
              <a:t> </a:t>
            </a:r>
            <a:r>
              <a:rPr sz="1000" spc="-10" dirty="0">
                <a:latin typeface="Arial"/>
                <a:cs typeface="Arial"/>
              </a:rPr>
              <a:t>training</a:t>
            </a:r>
            <a:r>
              <a:rPr sz="1000" spc="-35" dirty="0">
                <a:latin typeface="Arial"/>
                <a:cs typeface="Arial"/>
              </a:rPr>
              <a:t> </a:t>
            </a:r>
            <a:r>
              <a:rPr sz="1000" spc="-30" dirty="0">
                <a:latin typeface="Arial"/>
                <a:cs typeface="Arial"/>
              </a:rPr>
              <a:t>accurately</a:t>
            </a:r>
            <a:r>
              <a:rPr sz="1000" spc="-50" dirty="0">
                <a:latin typeface="Arial"/>
                <a:cs typeface="Arial"/>
              </a:rPr>
              <a:t> </a:t>
            </a:r>
            <a:r>
              <a:rPr sz="1000" spc="-35" dirty="0">
                <a:latin typeface="Arial"/>
                <a:cs typeface="Arial"/>
              </a:rPr>
              <a:t>adapts</a:t>
            </a:r>
            <a:r>
              <a:rPr sz="1000" spc="-45" dirty="0">
                <a:latin typeface="Arial"/>
                <a:cs typeface="Arial"/>
              </a:rPr>
              <a:t> </a:t>
            </a:r>
            <a:r>
              <a:rPr sz="1000" spc="25" dirty="0">
                <a:latin typeface="Arial"/>
                <a:cs typeface="Arial"/>
              </a:rPr>
              <a:t>to</a:t>
            </a:r>
            <a:r>
              <a:rPr sz="1000" spc="-50" dirty="0">
                <a:latin typeface="Arial"/>
                <a:cs typeface="Arial"/>
              </a:rPr>
              <a:t> </a:t>
            </a:r>
            <a:r>
              <a:rPr sz="1000" spc="5" dirty="0">
                <a:latin typeface="Arial"/>
                <a:cs typeface="Arial"/>
              </a:rPr>
              <a:t>their</a:t>
            </a:r>
            <a:r>
              <a:rPr sz="1000" spc="-40" dirty="0">
                <a:latin typeface="Arial"/>
                <a:cs typeface="Arial"/>
              </a:rPr>
              <a:t> </a:t>
            </a:r>
            <a:r>
              <a:rPr sz="1000" spc="-20" dirty="0">
                <a:latin typeface="Arial"/>
                <a:cs typeface="Arial"/>
              </a:rPr>
              <a:t>cognitive</a:t>
            </a:r>
            <a:r>
              <a:rPr sz="1000" spc="-40" dirty="0">
                <a:latin typeface="Arial"/>
                <a:cs typeface="Arial"/>
              </a:rPr>
              <a:t> </a:t>
            </a:r>
            <a:r>
              <a:rPr sz="1000" spc="-25" dirty="0">
                <a:latin typeface="Arial"/>
                <a:cs typeface="Arial"/>
              </a:rPr>
              <a:t>thresholds,</a:t>
            </a:r>
            <a:r>
              <a:rPr sz="1000" spc="-45" dirty="0">
                <a:latin typeface="Arial"/>
                <a:cs typeface="Arial"/>
              </a:rPr>
              <a:t> </a:t>
            </a:r>
            <a:r>
              <a:rPr sz="1000" spc="35" dirty="0">
                <a:latin typeface="Arial"/>
                <a:cs typeface="Arial"/>
              </a:rPr>
              <a:t>it</a:t>
            </a:r>
            <a:r>
              <a:rPr sz="1000" spc="-40" dirty="0">
                <a:latin typeface="Arial"/>
                <a:cs typeface="Arial"/>
              </a:rPr>
              <a:t> </a:t>
            </a:r>
            <a:r>
              <a:rPr sz="1000" spc="-50" dirty="0">
                <a:latin typeface="Arial"/>
                <a:cs typeface="Arial"/>
              </a:rPr>
              <a:t>also </a:t>
            </a:r>
            <a:r>
              <a:rPr sz="1000" spc="-30" dirty="0">
                <a:latin typeface="Arial"/>
                <a:cs typeface="Arial"/>
              </a:rPr>
              <a:t>provides</a:t>
            </a:r>
            <a:r>
              <a:rPr sz="1000" spc="-45" dirty="0">
                <a:latin typeface="Arial"/>
                <a:cs typeface="Arial"/>
              </a:rPr>
              <a:t> </a:t>
            </a:r>
            <a:r>
              <a:rPr sz="1000" spc="-65" dirty="0">
                <a:latin typeface="Arial"/>
                <a:cs typeface="Arial"/>
              </a:rPr>
              <a:t>a  </a:t>
            </a:r>
            <a:r>
              <a:rPr sz="1000" spc="-10" dirty="0">
                <a:latin typeface="Arial"/>
                <a:cs typeface="Arial"/>
              </a:rPr>
              <a:t>quantitative</a:t>
            </a:r>
            <a:r>
              <a:rPr sz="1000" spc="-50" dirty="0">
                <a:latin typeface="Arial"/>
                <a:cs typeface="Arial"/>
              </a:rPr>
              <a:t> </a:t>
            </a:r>
            <a:r>
              <a:rPr sz="1000" spc="-40" dirty="0">
                <a:latin typeface="Arial"/>
                <a:cs typeface="Arial"/>
              </a:rPr>
              <a:t>measure</a:t>
            </a:r>
            <a:r>
              <a:rPr sz="1000" spc="-50" dirty="0">
                <a:latin typeface="Arial"/>
                <a:cs typeface="Arial"/>
              </a:rPr>
              <a:t> </a:t>
            </a:r>
            <a:r>
              <a:rPr sz="1000" spc="5" dirty="0">
                <a:latin typeface="Arial"/>
                <a:cs typeface="Arial"/>
              </a:rPr>
              <a:t>of</a:t>
            </a:r>
            <a:r>
              <a:rPr sz="1000" spc="-55" dirty="0">
                <a:latin typeface="Arial"/>
                <a:cs typeface="Arial"/>
              </a:rPr>
              <a:t> </a:t>
            </a:r>
            <a:r>
              <a:rPr sz="1000" dirty="0">
                <a:latin typeface="Arial"/>
                <a:cs typeface="Arial"/>
              </a:rPr>
              <a:t>the</a:t>
            </a:r>
            <a:r>
              <a:rPr sz="1000" spc="-50" dirty="0">
                <a:latin typeface="Arial"/>
                <a:cs typeface="Arial"/>
              </a:rPr>
              <a:t> </a:t>
            </a:r>
            <a:r>
              <a:rPr sz="1000" spc="-5" dirty="0">
                <a:latin typeface="Arial"/>
                <a:cs typeface="Arial"/>
              </a:rPr>
              <a:t>current</a:t>
            </a:r>
            <a:r>
              <a:rPr sz="1000" spc="-50" dirty="0">
                <a:latin typeface="Arial"/>
                <a:cs typeface="Arial"/>
              </a:rPr>
              <a:t> </a:t>
            </a:r>
            <a:r>
              <a:rPr sz="1000" spc="-15" dirty="0">
                <a:latin typeface="Arial"/>
                <a:cs typeface="Arial"/>
              </a:rPr>
              <a:t>mental</a:t>
            </a:r>
            <a:r>
              <a:rPr sz="1000" spc="-55" dirty="0">
                <a:latin typeface="Arial"/>
                <a:cs typeface="Arial"/>
              </a:rPr>
              <a:t> </a:t>
            </a:r>
            <a:r>
              <a:rPr sz="1000" spc="-20" dirty="0">
                <a:latin typeface="Arial"/>
                <a:cs typeface="Arial"/>
              </a:rPr>
              <a:t>state.</a:t>
            </a:r>
            <a:endParaRPr sz="1000">
              <a:latin typeface="Arial"/>
              <a:cs typeface="Arial"/>
            </a:endParaRPr>
          </a:p>
          <a:p>
            <a:pPr marL="12700" marR="295910">
              <a:lnSpc>
                <a:spcPts val="1000"/>
              </a:lnSpc>
              <a:spcBef>
                <a:spcPts val="965"/>
              </a:spcBef>
            </a:pPr>
            <a:r>
              <a:rPr sz="1000" spc="-45" dirty="0">
                <a:latin typeface="Arial"/>
                <a:cs typeface="Arial"/>
              </a:rPr>
              <a:t>Though </a:t>
            </a:r>
            <a:r>
              <a:rPr sz="1000" spc="-10" dirty="0">
                <a:latin typeface="Arial"/>
                <a:cs typeface="Arial"/>
              </a:rPr>
              <a:t>primarily </a:t>
            </a:r>
            <a:r>
              <a:rPr sz="1000" spc="-65" dirty="0">
                <a:latin typeface="Arial"/>
                <a:cs typeface="Arial"/>
              </a:rPr>
              <a:t>a </a:t>
            </a:r>
            <a:r>
              <a:rPr sz="1000" spc="-40" dirty="0">
                <a:latin typeface="Arial"/>
                <a:cs typeface="Arial"/>
              </a:rPr>
              <a:t>visual </a:t>
            </a:r>
            <a:r>
              <a:rPr sz="1000" spc="-45" dirty="0">
                <a:latin typeface="Arial"/>
                <a:cs typeface="Arial"/>
              </a:rPr>
              <a:t>processing </a:t>
            </a:r>
            <a:r>
              <a:rPr sz="1000" spc="-50" dirty="0">
                <a:latin typeface="Arial"/>
                <a:cs typeface="Arial"/>
              </a:rPr>
              <a:t>tasks, </a:t>
            </a:r>
            <a:r>
              <a:rPr sz="1000" dirty="0">
                <a:latin typeface="Arial"/>
                <a:cs typeface="Arial"/>
              </a:rPr>
              <a:t>the </a:t>
            </a:r>
            <a:r>
              <a:rPr sz="1000" spc="-10" dirty="0">
                <a:latin typeface="Arial"/>
                <a:cs typeface="Arial"/>
              </a:rPr>
              <a:t>type </a:t>
            </a:r>
            <a:r>
              <a:rPr sz="1000" spc="5" dirty="0">
                <a:latin typeface="Arial"/>
                <a:cs typeface="Arial"/>
              </a:rPr>
              <a:t>of </a:t>
            </a:r>
            <a:r>
              <a:rPr sz="1000" spc="-10" dirty="0">
                <a:latin typeface="Arial"/>
                <a:cs typeface="Arial"/>
              </a:rPr>
              <a:t>stimulation </a:t>
            </a:r>
            <a:r>
              <a:rPr sz="1000" spc="35" dirty="0">
                <a:latin typeface="Arial"/>
                <a:cs typeface="Arial"/>
              </a:rPr>
              <a:t>it </a:t>
            </a:r>
            <a:r>
              <a:rPr sz="1000" spc="-50" dirty="0">
                <a:latin typeface="Arial"/>
                <a:cs typeface="Arial"/>
              </a:rPr>
              <a:t>achieves </a:t>
            </a:r>
            <a:r>
              <a:rPr sz="1000" spc="-25" dirty="0">
                <a:latin typeface="Arial"/>
                <a:cs typeface="Arial"/>
              </a:rPr>
              <a:t>triggers </a:t>
            </a:r>
            <a:r>
              <a:rPr sz="1000" spc="-15" dirty="0">
                <a:latin typeface="Arial"/>
                <a:cs typeface="Arial"/>
              </a:rPr>
              <a:t>mental </a:t>
            </a:r>
            <a:r>
              <a:rPr sz="1000" spc="-10" dirty="0">
                <a:latin typeface="Arial"/>
                <a:cs typeface="Arial"/>
              </a:rPr>
              <a:t>activity  </a:t>
            </a:r>
            <a:r>
              <a:rPr sz="1000" spc="-5" dirty="0">
                <a:latin typeface="Arial"/>
                <a:cs typeface="Arial"/>
              </a:rPr>
              <a:t>throughout </a:t>
            </a:r>
            <a:r>
              <a:rPr sz="1000" spc="-25" dirty="0">
                <a:latin typeface="Arial"/>
                <a:cs typeface="Arial"/>
              </a:rPr>
              <a:t>high-level </a:t>
            </a:r>
            <a:r>
              <a:rPr sz="1000" spc="-20" dirty="0">
                <a:latin typeface="Arial"/>
                <a:cs typeface="Arial"/>
              </a:rPr>
              <a:t>functions </a:t>
            </a:r>
            <a:r>
              <a:rPr sz="1000" spc="-60" dirty="0">
                <a:latin typeface="Arial"/>
                <a:cs typeface="Arial"/>
              </a:rPr>
              <a:t>across </a:t>
            </a:r>
            <a:r>
              <a:rPr sz="1000" dirty="0">
                <a:latin typeface="Arial"/>
                <a:cs typeface="Arial"/>
              </a:rPr>
              <a:t>the </a:t>
            </a:r>
            <a:r>
              <a:rPr sz="1000" spc="-20" dirty="0">
                <a:latin typeface="Arial"/>
                <a:cs typeface="Arial"/>
              </a:rPr>
              <a:t>brain, </a:t>
            </a:r>
            <a:r>
              <a:rPr sz="1000" spc="-25" dirty="0">
                <a:latin typeface="Arial"/>
                <a:cs typeface="Arial"/>
              </a:rPr>
              <a:t>including </a:t>
            </a:r>
            <a:r>
              <a:rPr sz="1000" dirty="0">
                <a:latin typeface="Arial"/>
                <a:cs typeface="Arial"/>
              </a:rPr>
              <a:t>frontal</a:t>
            </a:r>
            <a:r>
              <a:rPr sz="1000" spc="-210" dirty="0">
                <a:latin typeface="Arial"/>
                <a:cs typeface="Arial"/>
              </a:rPr>
              <a:t> </a:t>
            </a:r>
            <a:r>
              <a:rPr sz="1000" spc="-20" dirty="0">
                <a:latin typeface="Arial"/>
                <a:cs typeface="Arial"/>
              </a:rPr>
              <a:t>lobe </a:t>
            </a:r>
            <a:r>
              <a:rPr sz="1000" spc="-35" dirty="0">
                <a:latin typeface="Arial"/>
                <a:cs typeface="Arial"/>
              </a:rPr>
              <a:t>regions </a:t>
            </a:r>
            <a:r>
              <a:rPr sz="1000" spc="-50" dirty="0">
                <a:latin typeface="Arial"/>
                <a:cs typeface="Arial"/>
              </a:rPr>
              <a:t>used </a:t>
            </a:r>
            <a:r>
              <a:rPr sz="1000" spc="-5" dirty="0">
                <a:latin typeface="Arial"/>
                <a:cs typeface="Arial"/>
              </a:rPr>
              <a:t>in </a:t>
            </a:r>
            <a:r>
              <a:rPr sz="1000" spc="-35" dirty="0">
                <a:latin typeface="Arial"/>
                <a:cs typeface="Arial"/>
              </a:rPr>
              <a:t>decision-making.</a:t>
            </a:r>
            <a:endParaRPr sz="1000">
              <a:latin typeface="Arial"/>
              <a:cs typeface="Arial"/>
            </a:endParaRPr>
          </a:p>
          <a:p>
            <a:pPr marL="12700" marR="121920">
              <a:lnSpc>
                <a:spcPts val="969"/>
              </a:lnSpc>
              <a:spcBef>
                <a:spcPts val="994"/>
              </a:spcBef>
            </a:pPr>
            <a:r>
              <a:rPr sz="1000" spc="-35" dirty="0">
                <a:latin typeface="Arial"/>
                <a:cs typeface="Arial"/>
              </a:rPr>
              <a:t>Finally</a:t>
            </a:r>
            <a:r>
              <a:rPr sz="1000" spc="-50" dirty="0">
                <a:latin typeface="Arial"/>
                <a:cs typeface="Arial"/>
              </a:rPr>
              <a:t> </a:t>
            </a:r>
            <a:r>
              <a:rPr sz="1000" spc="-35" dirty="0">
                <a:latin typeface="Arial"/>
                <a:cs typeface="Arial"/>
              </a:rPr>
              <a:t>NeuroTracker</a:t>
            </a:r>
            <a:r>
              <a:rPr sz="1000" spc="-45" dirty="0">
                <a:latin typeface="Arial"/>
                <a:cs typeface="Arial"/>
              </a:rPr>
              <a:t> </a:t>
            </a:r>
            <a:r>
              <a:rPr sz="1000" spc="-25" dirty="0">
                <a:latin typeface="Arial"/>
                <a:cs typeface="Arial"/>
              </a:rPr>
              <a:t>utilizes</a:t>
            </a:r>
            <a:r>
              <a:rPr sz="1000" spc="-50" dirty="0">
                <a:latin typeface="Arial"/>
                <a:cs typeface="Arial"/>
              </a:rPr>
              <a:t> </a:t>
            </a:r>
            <a:r>
              <a:rPr sz="1000" spc="-20" dirty="0">
                <a:latin typeface="Arial"/>
                <a:cs typeface="Arial"/>
              </a:rPr>
              <a:t>scientific</a:t>
            </a:r>
            <a:r>
              <a:rPr sz="1000" spc="-40" dirty="0">
                <a:latin typeface="Arial"/>
                <a:cs typeface="Arial"/>
              </a:rPr>
              <a:t> </a:t>
            </a:r>
            <a:r>
              <a:rPr sz="1000" spc="-20" dirty="0">
                <a:latin typeface="Arial"/>
                <a:cs typeface="Arial"/>
              </a:rPr>
              <a:t>algorithms</a:t>
            </a:r>
            <a:r>
              <a:rPr sz="1000" spc="-50" dirty="0">
                <a:latin typeface="Arial"/>
                <a:cs typeface="Arial"/>
              </a:rPr>
              <a:t> </a:t>
            </a:r>
            <a:r>
              <a:rPr sz="1000" spc="10" dirty="0">
                <a:latin typeface="Arial"/>
                <a:cs typeface="Arial"/>
              </a:rPr>
              <a:t>that</a:t>
            </a:r>
            <a:r>
              <a:rPr sz="1000" spc="-45" dirty="0">
                <a:latin typeface="Arial"/>
                <a:cs typeface="Arial"/>
              </a:rPr>
              <a:t> </a:t>
            </a:r>
            <a:r>
              <a:rPr sz="1000" spc="-25" dirty="0">
                <a:latin typeface="Arial"/>
                <a:cs typeface="Arial"/>
              </a:rPr>
              <a:t>adjust</a:t>
            </a:r>
            <a:r>
              <a:rPr sz="1000" spc="-40" dirty="0">
                <a:latin typeface="Arial"/>
                <a:cs typeface="Arial"/>
              </a:rPr>
              <a:t> </a:t>
            </a:r>
            <a:r>
              <a:rPr sz="1000" spc="-45" dirty="0">
                <a:latin typeface="Arial"/>
                <a:cs typeface="Arial"/>
              </a:rPr>
              <a:t>speed, </a:t>
            </a:r>
            <a:r>
              <a:rPr sz="1000" dirty="0">
                <a:latin typeface="Arial"/>
                <a:cs typeface="Arial"/>
              </a:rPr>
              <a:t>the</a:t>
            </a:r>
            <a:r>
              <a:rPr sz="1000" spc="-45" dirty="0">
                <a:latin typeface="Arial"/>
                <a:cs typeface="Arial"/>
              </a:rPr>
              <a:t> </a:t>
            </a:r>
            <a:r>
              <a:rPr sz="1000" spc="-15" dirty="0">
                <a:latin typeface="Arial"/>
                <a:cs typeface="Arial"/>
              </a:rPr>
              <a:t>number</a:t>
            </a:r>
            <a:r>
              <a:rPr sz="1000" spc="-45" dirty="0">
                <a:latin typeface="Arial"/>
                <a:cs typeface="Arial"/>
              </a:rPr>
              <a:t> </a:t>
            </a:r>
            <a:r>
              <a:rPr sz="1000" spc="5" dirty="0">
                <a:latin typeface="Arial"/>
                <a:cs typeface="Arial"/>
              </a:rPr>
              <a:t>of</a:t>
            </a:r>
            <a:r>
              <a:rPr sz="1000" spc="-45" dirty="0">
                <a:latin typeface="Arial"/>
                <a:cs typeface="Arial"/>
              </a:rPr>
              <a:t> </a:t>
            </a:r>
            <a:r>
              <a:rPr sz="1000" spc="-20" dirty="0">
                <a:latin typeface="Arial"/>
                <a:cs typeface="Arial"/>
              </a:rPr>
              <a:t>targets</a:t>
            </a:r>
            <a:r>
              <a:rPr sz="1000" spc="-50" dirty="0">
                <a:latin typeface="Arial"/>
                <a:cs typeface="Arial"/>
              </a:rPr>
              <a:t> </a:t>
            </a:r>
            <a:r>
              <a:rPr sz="1000" spc="-25" dirty="0">
                <a:latin typeface="Arial"/>
                <a:cs typeface="Arial"/>
              </a:rPr>
              <a:t>tracked,</a:t>
            </a:r>
            <a:r>
              <a:rPr sz="1000" spc="-45" dirty="0">
                <a:latin typeface="Arial"/>
                <a:cs typeface="Arial"/>
              </a:rPr>
              <a:t> </a:t>
            </a:r>
            <a:r>
              <a:rPr sz="1000" spc="-35" dirty="0">
                <a:latin typeface="Arial"/>
                <a:cs typeface="Arial"/>
              </a:rPr>
              <a:t>and</a:t>
            </a:r>
            <a:r>
              <a:rPr sz="1000" spc="-40" dirty="0">
                <a:latin typeface="Arial"/>
                <a:cs typeface="Arial"/>
              </a:rPr>
              <a:t> </a:t>
            </a:r>
            <a:r>
              <a:rPr sz="1000" dirty="0">
                <a:latin typeface="Arial"/>
                <a:cs typeface="Arial"/>
              </a:rPr>
              <a:t>the  </a:t>
            </a:r>
            <a:r>
              <a:rPr sz="1000" spc="-10" dirty="0">
                <a:latin typeface="Arial"/>
                <a:cs typeface="Arial"/>
              </a:rPr>
              <a:t>duration</a:t>
            </a:r>
            <a:r>
              <a:rPr sz="1000" spc="-50" dirty="0">
                <a:latin typeface="Arial"/>
                <a:cs typeface="Arial"/>
              </a:rPr>
              <a:t> </a:t>
            </a:r>
            <a:r>
              <a:rPr sz="1000" spc="5" dirty="0">
                <a:latin typeface="Arial"/>
                <a:cs typeface="Arial"/>
              </a:rPr>
              <a:t>of</a:t>
            </a:r>
            <a:r>
              <a:rPr sz="1000" spc="-55" dirty="0">
                <a:latin typeface="Arial"/>
                <a:cs typeface="Arial"/>
              </a:rPr>
              <a:t> </a:t>
            </a:r>
            <a:r>
              <a:rPr sz="1000" spc="-25" dirty="0">
                <a:latin typeface="Arial"/>
                <a:cs typeface="Arial"/>
              </a:rPr>
              <a:t>tracking</a:t>
            </a:r>
            <a:r>
              <a:rPr sz="1000" spc="-50" dirty="0">
                <a:latin typeface="Arial"/>
                <a:cs typeface="Arial"/>
              </a:rPr>
              <a:t> </a:t>
            </a:r>
            <a:r>
              <a:rPr sz="1000" spc="25" dirty="0">
                <a:latin typeface="Arial"/>
                <a:cs typeface="Arial"/>
              </a:rPr>
              <a:t>to</a:t>
            </a:r>
            <a:r>
              <a:rPr sz="1000" spc="-55" dirty="0">
                <a:latin typeface="Arial"/>
                <a:cs typeface="Arial"/>
              </a:rPr>
              <a:t> </a:t>
            </a:r>
            <a:r>
              <a:rPr sz="1000" spc="-25" dirty="0">
                <a:latin typeface="Arial"/>
                <a:cs typeface="Arial"/>
              </a:rPr>
              <a:t>adapt</a:t>
            </a:r>
            <a:r>
              <a:rPr sz="1000" spc="-45" dirty="0">
                <a:latin typeface="Arial"/>
                <a:cs typeface="Arial"/>
              </a:rPr>
              <a:t> </a:t>
            </a:r>
            <a:r>
              <a:rPr sz="1000" spc="-20" dirty="0">
                <a:latin typeface="Arial"/>
                <a:cs typeface="Arial"/>
              </a:rPr>
              <a:t>overall</a:t>
            </a:r>
            <a:r>
              <a:rPr sz="1000" spc="-55" dirty="0">
                <a:latin typeface="Arial"/>
                <a:cs typeface="Arial"/>
              </a:rPr>
              <a:t> </a:t>
            </a:r>
            <a:r>
              <a:rPr sz="1000" dirty="0">
                <a:latin typeface="Arial"/>
                <a:cs typeface="Arial"/>
              </a:rPr>
              <a:t>difficulty</a:t>
            </a:r>
            <a:r>
              <a:rPr sz="1000" spc="-55" dirty="0">
                <a:latin typeface="Arial"/>
                <a:cs typeface="Arial"/>
              </a:rPr>
              <a:t> </a:t>
            </a:r>
            <a:r>
              <a:rPr sz="1000" spc="25" dirty="0">
                <a:latin typeface="Arial"/>
                <a:cs typeface="Arial"/>
              </a:rPr>
              <a:t>to</a:t>
            </a:r>
            <a:r>
              <a:rPr sz="1000" spc="-55" dirty="0">
                <a:latin typeface="Arial"/>
                <a:cs typeface="Arial"/>
              </a:rPr>
              <a:t> </a:t>
            </a:r>
            <a:r>
              <a:rPr sz="1000" spc="-45" dirty="0">
                <a:latin typeface="Arial"/>
                <a:cs typeface="Arial"/>
              </a:rPr>
              <a:t>any</a:t>
            </a:r>
            <a:r>
              <a:rPr sz="1000" spc="-55" dirty="0">
                <a:latin typeface="Arial"/>
                <a:cs typeface="Arial"/>
              </a:rPr>
              <a:t> </a:t>
            </a:r>
            <a:r>
              <a:rPr sz="1000" spc="-50" dirty="0">
                <a:latin typeface="Arial"/>
                <a:cs typeface="Arial"/>
              </a:rPr>
              <a:t>users needs</a:t>
            </a:r>
            <a:r>
              <a:rPr sz="1000" spc="-55" dirty="0">
                <a:latin typeface="Arial"/>
                <a:cs typeface="Arial"/>
              </a:rPr>
              <a:t> </a:t>
            </a:r>
            <a:r>
              <a:rPr sz="1000" spc="-20" dirty="0">
                <a:latin typeface="Arial"/>
                <a:cs typeface="Arial"/>
              </a:rPr>
              <a:t>over</a:t>
            </a:r>
            <a:r>
              <a:rPr sz="1000" spc="-50" dirty="0">
                <a:latin typeface="Arial"/>
                <a:cs typeface="Arial"/>
              </a:rPr>
              <a:t> </a:t>
            </a:r>
            <a:r>
              <a:rPr sz="1000" spc="-5" dirty="0">
                <a:latin typeface="Arial"/>
                <a:cs typeface="Arial"/>
              </a:rPr>
              <a:t>time.</a:t>
            </a:r>
            <a:endParaRPr sz="1000">
              <a:latin typeface="Arial"/>
              <a:cs typeface="Arial"/>
            </a:endParaRPr>
          </a:p>
          <a:p>
            <a:pPr marL="12700" marR="104139">
              <a:lnSpc>
                <a:spcPts val="900"/>
              </a:lnSpc>
              <a:spcBef>
                <a:spcPts val="885"/>
              </a:spcBef>
            </a:pPr>
            <a:r>
              <a:rPr sz="900" spc="-35" dirty="0">
                <a:latin typeface="Arial"/>
                <a:cs typeface="Arial"/>
              </a:rPr>
              <a:t>NeuroTracker </a:t>
            </a:r>
            <a:r>
              <a:rPr sz="900" spc="-10" dirty="0">
                <a:latin typeface="Arial"/>
                <a:cs typeface="Arial"/>
              </a:rPr>
              <a:t>training </a:t>
            </a:r>
            <a:r>
              <a:rPr sz="900" spc="-40" dirty="0">
                <a:latin typeface="Arial"/>
                <a:cs typeface="Arial"/>
              </a:rPr>
              <a:t>is </a:t>
            </a:r>
            <a:r>
              <a:rPr sz="900" spc="-20" dirty="0">
                <a:latin typeface="Arial"/>
                <a:cs typeface="Arial"/>
              </a:rPr>
              <a:t>highly </a:t>
            </a:r>
            <a:r>
              <a:rPr sz="900" spc="-5" dirty="0">
                <a:latin typeface="Arial"/>
                <a:cs typeface="Arial"/>
              </a:rPr>
              <a:t>efficient </a:t>
            </a:r>
            <a:r>
              <a:rPr sz="900" spc="-35" dirty="0">
                <a:latin typeface="Arial"/>
                <a:cs typeface="Arial"/>
              </a:rPr>
              <a:t>and </a:t>
            </a:r>
            <a:r>
              <a:rPr sz="900" spc="-10" dirty="0">
                <a:latin typeface="Arial"/>
                <a:cs typeface="Arial"/>
              </a:rPr>
              <a:t>effective </a:t>
            </a:r>
            <a:r>
              <a:rPr sz="900" spc="-20" dirty="0">
                <a:latin typeface="Arial"/>
                <a:cs typeface="Arial"/>
              </a:rPr>
              <a:t>( </a:t>
            </a:r>
            <a:r>
              <a:rPr sz="900" spc="-35" dirty="0">
                <a:latin typeface="Arial"/>
                <a:cs typeface="Arial"/>
              </a:rPr>
              <a:t>30 </a:t>
            </a:r>
            <a:r>
              <a:rPr sz="900" spc="-120" dirty="0">
                <a:latin typeface="Arial"/>
                <a:cs typeface="Arial"/>
              </a:rPr>
              <a:t>X </a:t>
            </a:r>
            <a:r>
              <a:rPr sz="900" spc="-30" dirty="0">
                <a:latin typeface="Arial"/>
                <a:cs typeface="Arial"/>
              </a:rPr>
              <a:t>5 </a:t>
            </a:r>
            <a:r>
              <a:rPr sz="900" spc="-5" dirty="0">
                <a:latin typeface="Arial"/>
                <a:cs typeface="Arial"/>
              </a:rPr>
              <a:t>min </a:t>
            </a:r>
            <a:r>
              <a:rPr sz="900" spc="-55" dirty="0">
                <a:latin typeface="Arial"/>
                <a:cs typeface="Arial"/>
              </a:rPr>
              <a:t>sessions </a:t>
            </a:r>
            <a:r>
              <a:rPr sz="900" spc="10" dirty="0">
                <a:latin typeface="Arial"/>
                <a:cs typeface="Arial"/>
              </a:rPr>
              <a:t>for </a:t>
            </a:r>
            <a:r>
              <a:rPr sz="900" spc="-30" dirty="0">
                <a:latin typeface="Arial"/>
                <a:cs typeface="Arial"/>
              </a:rPr>
              <a:t>sustained </a:t>
            </a:r>
            <a:r>
              <a:rPr sz="900" spc="-20" dirty="0">
                <a:latin typeface="Arial"/>
                <a:cs typeface="Arial"/>
              </a:rPr>
              <a:t>learning). </a:t>
            </a:r>
            <a:r>
              <a:rPr sz="900" spc="20" dirty="0">
                <a:latin typeface="Arial"/>
                <a:cs typeface="Arial"/>
              </a:rPr>
              <a:t>It </a:t>
            </a:r>
            <a:r>
              <a:rPr sz="900" spc="-50" dirty="0">
                <a:latin typeface="Arial"/>
                <a:cs typeface="Arial"/>
              </a:rPr>
              <a:t>can </a:t>
            </a:r>
            <a:r>
              <a:rPr sz="900" spc="-30" dirty="0">
                <a:latin typeface="Arial"/>
                <a:cs typeface="Arial"/>
              </a:rPr>
              <a:t>be </a:t>
            </a:r>
            <a:r>
              <a:rPr sz="900" spc="-15" dirty="0">
                <a:latin typeface="Arial"/>
                <a:cs typeface="Arial"/>
              </a:rPr>
              <a:t>delivered  anytime,</a:t>
            </a:r>
            <a:r>
              <a:rPr sz="900" spc="-45" dirty="0">
                <a:latin typeface="Arial"/>
                <a:cs typeface="Arial"/>
              </a:rPr>
              <a:t> </a:t>
            </a:r>
            <a:r>
              <a:rPr sz="900" spc="-25" dirty="0">
                <a:latin typeface="Arial"/>
                <a:cs typeface="Arial"/>
              </a:rPr>
              <a:t>anywhere</a:t>
            </a:r>
            <a:r>
              <a:rPr sz="900" spc="-45" dirty="0">
                <a:latin typeface="Arial"/>
                <a:cs typeface="Arial"/>
              </a:rPr>
              <a:t> </a:t>
            </a:r>
            <a:r>
              <a:rPr sz="900" spc="-15" dirty="0">
                <a:latin typeface="Arial"/>
                <a:cs typeface="Arial"/>
              </a:rPr>
              <a:t>there’s</a:t>
            </a:r>
            <a:r>
              <a:rPr sz="900" spc="-45" dirty="0">
                <a:latin typeface="Arial"/>
                <a:cs typeface="Arial"/>
              </a:rPr>
              <a:t> </a:t>
            </a:r>
            <a:r>
              <a:rPr sz="900" spc="-40" dirty="0">
                <a:latin typeface="Arial"/>
                <a:cs typeface="Arial"/>
              </a:rPr>
              <a:t>an</a:t>
            </a:r>
            <a:r>
              <a:rPr sz="900" spc="-45" dirty="0">
                <a:latin typeface="Arial"/>
                <a:cs typeface="Arial"/>
              </a:rPr>
              <a:t> </a:t>
            </a:r>
            <a:r>
              <a:rPr sz="900" spc="5" dirty="0">
                <a:latin typeface="Arial"/>
                <a:cs typeface="Arial"/>
              </a:rPr>
              <a:t>internet</a:t>
            </a:r>
            <a:r>
              <a:rPr sz="900" spc="-45" dirty="0">
                <a:latin typeface="Arial"/>
                <a:cs typeface="Arial"/>
              </a:rPr>
              <a:t> </a:t>
            </a:r>
            <a:r>
              <a:rPr sz="900" spc="-20" dirty="0">
                <a:latin typeface="Arial"/>
                <a:cs typeface="Arial"/>
              </a:rPr>
              <a:t>connection</a:t>
            </a:r>
            <a:r>
              <a:rPr sz="900" spc="-40" dirty="0">
                <a:latin typeface="Arial"/>
                <a:cs typeface="Arial"/>
              </a:rPr>
              <a:t> </a:t>
            </a:r>
            <a:r>
              <a:rPr sz="900" spc="-35" dirty="0">
                <a:latin typeface="Arial"/>
                <a:cs typeface="Arial"/>
              </a:rPr>
              <a:t>and</a:t>
            </a:r>
            <a:r>
              <a:rPr sz="900" spc="-45" dirty="0">
                <a:latin typeface="Arial"/>
                <a:cs typeface="Arial"/>
              </a:rPr>
              <a:t> </a:t>
            </a:r>
            <a:r>
              <a:rPr sz="900" dirty="0">
                <a:latin typeface="Arial"/>
                <a:cs typeface="Arial"/>
              </a:rPr>
              <a:t>the</a:t>
            </a:r>
            <a:r>
              <a:rPr sz="900" spc="-40" dirty="0">
                <a:latin typeface="Arial"/>
                <a:cs typeface="Arial"/>
              </a:rPr>
              <a:t> </a:t>
            </a:r>
            <a:r>
              <a:rPr sz="900" spc="-35" dirty="0">
                <a:latin typeface="Arial"/>
                <a:cs typeface="Arial"/>
              </a:rPr>
              <a:t>user’s</a:t>
            </a:r>
            <a:r>
              <a:rPr sz="900" spc="-50" dirty="0">
                <a:latin typeface="Arial"/>
                <a:cs typeface="Arial"/>
              </a:rPr>
              <a:t> </a:t>
            </a:r>
            <a:r>
              <a:rPr sz="900" spc="-35" dirty="0">
                <a:latin typeface="Arial"/>
                <a:cs typeface="Arial"/>
              </a:rPr>
              <a:t>progress</a:t>
            </a:r>
            <a:r>
              <a:rPr sz="900" spc="-50" dirty="0">
                <a:latin typeface="Arial"/>
                <a:cs typeface="Arial"/>
              </a:rPr>
              <a:t> can</a:t>
            </a:r>
            <a:r>
              <a:rPr sz="900" spc="-40" dirty="0">
                <a:latin typeface="Arial"/>
                <a:cs typeface="Arial"/>
              </a:rPr>
              <a:t> </a:t>
            </a:r>
            <a:r>
              <a:rPr sz="900" spc="-30" dirty="0">
                <a:latin typeface="Arial"/>
                <a:cs typeface="Arial"/>
              </a:rPr>
              <a:t>be</a:t>
            </a:r>
            <a:r>
              <a:rPr sz="900" spc="-45" dirty="0">
                <a:latin typeface="Arial"/>
                <a:cs typeface="Arial"/>
              </a:rPr>
              <a:t> </a:t>
            </a:r>
            <a:r>
              <a:rPr sz="900" spc="-5" dirty="0">
                <a:latin typeface="Arial"/>
                <a:cs typeface="Arial"/>
              </a:rPr>
              <a:t>remotely</a:t>
            </a:r>
            <a:r>
              <a:rPr sz="900" spc="-35" dirty="0">
                <a:latin typeface="Arial"/>
                <a:cs typeface="Arial"/>
              </a:rPr>
              <a:t> </a:t>
            </a:r>
            <a:r>
              <a:rPr sz="900" spc="-5" dirty="0">
                <a:latin typeface="Arial"/>
                <a:cs typeface="Arial"/>
              </a:rPr>
              <a:t>monitored</a:t>
            </a:r>
            <a:r>
              <a:rPr sz="900" spc="-45" dirty="0">
                <a:latin typeface="Arial"/>
                <a:cs typeface="Arial"/>
              </a:rPr>
              <a:t> </a:t>
            </a:r>
            <a:r>
              <a:rPr sz="900" spc="-25" dirty="0">
                <a:latin typeface="Arial"/>
                <a:cs typeface="Arial"/>
              </a:rPr>
              <a:t>by</a:t>
            </a:r>
            <a:r>
              <a:rPr sz="900" spc="-35" dirty="0">
                <a:latin typeface="Arial"/>
                <a:cs typeface="Arial"/>
              </a:rPr>
              <a:t> </a:t>
            </a:r>
            <a:r>
              <a:rPr sz="900" dirty="0">
                <a:latin typeface="Arial"/>
                <a:cs typeface="Arial"/>
              </a:rPr>
              <a:t>the</a:t>
            </a:r>
            <a:r>
              <a:rPr sz="900" spc="-45" dirty="0">
                <a:latin typeface="Arial"/>
                <a:cs typeface="Arial"/>
              </a:rPr>
              <a:t> </a:t>
            </a:r>
            <a:r>
              <a:rPr sz="900" spc="-35" dirty="0">
                <a:latin typeface="Arial"/>
                <a:cs typeface="Arial"/>
              </a:rPr>
              <a:t>manager,  </a:t>
            </a:r>
            <a:r>
              <a:rPr sz="900" spc="-45" dirty="0">
                <a:latin typeface="Arial"/>
                <a:cs typeface="Arial"/>
              </a:rPr>
              <a:t>coach, </a:t>
            </a:r>
            <a:r>
              <a:rPr sz="900" spc="-20" dirty="0">
                <a:latin typeface="Arial"/>
                <a:cs typeface="Arial"/>
              </a:rPr>
              <a:t>clinician </a:t>
            </a:r>
            <a:r>
              <a:rPr sz="900" spc="5" dirty="0">
                <a:latin typeface="Arial"/>
                <a:cs typeface="Arial"/>
              </a:rPr>
              <a:t>or</a:t>
            </a:r>
            <a:r>
              <a:rPr sz="900" spc="-90" dirty="0">
                <a:latin typeface="Arial"/>
                <a:cs typeface="Arial"/>
              </a:rPr>
              <a:t> </a:t>
            </a:r>
            <a:r>
              <a:rPr sz="900" spc="-25" dirty="0">
                <a:latin typeface="Arial"/>
                <a:cs typeface="Arial"/>
              </a:rPr>
              <a:t>teacher.</a:t>
            </a:r>
            <a:endParaRPr sz="900">
              <a:latin typeface="Arial"/>
              <a:cs typeface="Arial"/>
            </a:endParaRPr>
          </a:p>
        </p:txBody>
      </p:sp>
      <p:sp>
        <p:nvSpPr>
          <p:cNvPr id="5" name="object 5"/>
          <p:cNvSpPr txBox="1">
            <a:spLocks noGrp="1"/>
          </p:cNvSpPr>
          <p:nvPr>
            <p:ph type="sldNum" sz="quarter" idx="7"/>
          </p:nvPr>
        </p:nvSpPr>
        <p:spPr>
          <a:prstGeom prst="rect">
            <a:avLst/>
          </a:prstGeom>
        </p:spPr>
        <p:txBody>
          <a:bodyPr vert="horz" wrap="square" lIns="0" tIns="8890" rIns="0" bIns="0" rtlCol="0">
            <a:spAutoFit/>
          </a:bodyPr>
          <a:lstStyle/>
          <a:p>
            <a:pPr marL="38100">
              <a:lnSpc>
                <a:spcPct val="100000"/>
              </a:lnSpc>
              <a:spcBef>
                <a:spcPts val="70"/>
              </a:spcBef>
            </a:pPr>
            <a:fld id="{81D60167-4931-47E6-BA6A-407CBD079E47}" type="slidenum">
              <a:rPr spc="-50" dirty="0"/>
              <a:t>4</a:t>
            </a:fld>
            <a:endParaRPr spc="-50" dirty="0"/>
          </a:p>
        </p:txBody>
      </p:sp>
      <p:pic>
        <p:nvPicPr>
          <p:cNvPr id="7" name="Picture 2" descr="eyeforvision">
            <a:extLst>
              <a:ext uri="{FF2B5EF4-FFF2-40B4-BE49-F238E27FC236}">
                <a16:creationId xmlns:a16="http://schemas.microsoft.com/office/drawing/2014/main" id="{8382A4FA-2C77-4878-9EB1-0D2A460F3B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3023" y="8651788"/>
            <a:ext cx="2667000" cy="952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074466" y="1172768"/>
            <a:ext cx="5686439" cy="2173565"/>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1011495" y="795637"/>
            <a:ext cx="5880894" cy="3202320"/>
          </a:xfrm>
          <a:custGeom>
            <a:avLst/>
            <a:gdLst/>
            <a:ahLst/>
            <a:cxnLst/>
            <a:rect l="l" t="t" r="r" b="b"/>
            <a:pathLst>
              <a:path w="6567805" h="3695700">
                <a:moveTo>
                  <a:pt x="0" y="0"/>
                </a:moveTo>
                <a:lnTo>
                  <a:pt x="6567487" y="0"/>
                </a:lnTo>
                <a:lnTo>
                  <a:pt x="6567487" y="3695699"/>
                </a:lnTo>
                <a:lnTo>
                  <a:pt x="0" y="3695699"/>
                </a:lnTo>
                <a:lnTo>
                  <a:pt x="0" y="0"/>
                </a:lnTo>
                <a:close/>
              </a:path>
            </a:pathLst>
          </a:custGeom>
          <a:ln w="13034">
            <a:solidFill>
              <a:srgbClr val="000000"/>
            </a:solidFill>
          </a:ln>
        </p:spPr>
        <p:txBody>
          <a:bodyPr wrap="square" lIns="0" tIns="0" rIns="0" bIns="0" rtlCol="0"/>
          <a:lstStyle/>
          <a:p>
            <a:endParaRPr/>
          </a:p>
        </p:txBody>
      </p:sp>
      <p:sp>
        <p:nvSpPr>
          <p:cNvPr id="4" name="object 4"/>
          <p:cNvSpPr txBox="1"/>
          <p:nvPr/>
        </p:nvSpPr>
        <p:spPr>
          <a:xfrm>
            <a:off x="920805" y="4312484"/>
            <a:ext cx="5794375" cy="1652270"/>
          </a:xfrm>
          <a:prstGeom prst="rect">
            <a:avLst/>
          </a:prstGeom>
        </p:spPr>
        <p:txBody>
          <a:bodyPr vert="horz" wrap="square" lIns="0" tIns="11430" rIns="0" bIns="0" rtlCol="0">
            <a:spAutoFit/>
          </a:bodyPr>
          <a:lstStyle/>
          <a:p>
            <a:pPr marL="12700" marR="5080" indent="38735">
              <a:lnSpc>
                <a:spcPct val="102600"/>
              </a:lnSpc>
              <a:spcBef>
                <a:spcPts val="90"/>
              </a:spcBef>
            </a:pPr>
            <a:r>
              <a:rPr sz="1300" spc="-160" dirty="0">
                <a:latin typeface="Arial"/>
                <a:cs typeface="Arial"/>
              </a:rPr>
              <a:t>qEEG </a:t>
            </a:r>
            <a:r>
              <a:rPr sz="1300" spc="-65" dirty="0">
                <a:latin typeface="Arial"/>
                <a:cs typeface="Arial"/>
              </a:rPr>
              <a:t>measures </a:t>
            </a:r>
            <a:r>
              <a:rPr sz="1300" spc="-40" dirty="0">
                <a:latin typeface="Arial"/>
                <a:cs typeface="Arial"/>
              </a:rPr>
              <a:t>show </a:t>
            </a:r>
            <a:r>
              <a:rPr sz="1300" spc="10" dirty="0">
                <a:latin typeface="Arial"/>
                <a:cs typeface="Arial"/>
              </a:rPr>
              <a:t>that </a:t>
            </a:r>
            <a:r>
              <a:rPr sz="1300" dirty="0">
                <a:latin typeface="Arial"/>
                <a:cs typeface="Arial"/>
              </a:rPr>
              <a:t>the </a:t>
            </a:r>
            <a:r>
              <a:rPr sz="1300" spc="-30" dirty="0">
                <a:latin typeface="Arial"/>
                <a:cs typeface="Arial"/>
              </a:rPr>
              <a:t>effects </a:t>
            </a:r>
            <a:r>
              <a:rPr sz="1300" spc="-5" dirty="0">
                <a:latin typeface="Arial"/>
                <a:cs typeface="Arial"/>
              </a:rPr>
              <a:t>after </a:t>
            </a:r>
            <a:r>
              <a:rPr sz="1300" spc="-60" dirty="0">
                <a:latin typeface="Arial"/>
                <a:cs typeface="Arial"/>
              </a:rPr>
              <a:t>NeuroTracker </a:t>
            </a:r>
            <a:r>
              <a:rPr sz="1300" spc="-15" dirty="0">
                <a:latin typeface="Arial"/>
                <a:cs typeface="Arial"/>
              </a:rPr>
              <a:t>training </a:t>
            </a:r>
            <a:r>
              <a:rPr sz="1300" spc="-60" dirty="0">
                <a:latin typeface="Arial"/>
                <a:cs typeface="Arial"/>
              </a:rPr>
              <a:t>increases  </a:t>
            </a:r>
            <a:r>
              <a:rPr sz="1300" spc="-40" dirty="0">
                <a:latin typeface="Arial"/>
                <a:cs typeface="Arial"/>
              </a:rPr>
              <a:t>brainwave </a:t>
            </a:r>
            <a:r>
              <a:rPr sz="1300" spc="-60" dirty="0">
                <a:latin typeface="Arial"/>
                <a:cs typeface="Arial"/>
              </a:rPr>
              <a:t>speed </a:t>
            </a:r>
            <a:r>
              <a:rPr sz="1300" spc="-5" dirty="0">
                <a:latin typeface="Arial"/>
                <a:cs typeface="Arial"/>
              </a:rPr>
              <a:t>throughout </a:t>
            </a:r>
            <a:r>
              <a:rPr sz="1300" spc="-50" dirty="0">
                <a:latin typeface="Arial"/>
                <a:cs typeface="Arial"/>
              </a:rPr>
              <a:t>many </a:t>
            </a:r>
            <a:r>
              <a:rPr sz="1300" spc="-70" dirty="0">
                <a:latin typeface="Arial"/>
                <a:cs typeface="Arial"/>
              </a:rPr>
              <a:t>areas </a:t>
            </a:r>
            <a:r>
              <a:rPr sz="1300" spc="10" dirty="0">
                <a:latin typeface="Arial"/>
                <a:cs typeface="Arial"/>
              </a:rPr>
              <a:t>of </a:t>
            </a:r>
            <a:r>
              <a:rPr sz="1300" dirty="0">
                <a:latin typeface="Arial"/>
                <a:cs typeface="Arial"/>
              </a:rPr>
              <a:t>the </a:t>
            </a:r>
            <a:r>
              <a:rPr sz="1300" spc="-25" dirty="0">
                <a:latin typeface="Arial"/>
                <a:cs typeface="Arial"/>
              </a:rPr>
              <a:t>brain, including </a:t>
            </a:r>
            <a:r>
              <a:rPr sz="1300" dirty="0">
                <a:latin typeface="Arial"/>
                <a:cs typeface="Arial"/>
              </a:rPr>
              <a:t>frontal </a:t>
            </a:r>
            <a:r>
              <a:rPr sz="1300" spc="-20" dirty="0">
                <a:latin typeface="Arial"/>
                <a:cs typeface="Arial"/>
              </a:rPr>
              <a:t>lobe</a:t>
            </a:r>
            <a:r>
              <a:rPr sz="1300" spc="-250" dirty="0">
                <a:latin typeface="Arial"/>
                <a:cs typeface="Arial"/>
              </a:rPr>
              <a:t> </a:t>
            </a:r>
            <a:r>
              <a:rPr sz="1300" spc="-45" dirty="0">
                <a:latin typeface="Arial"/>
                <a:cs typeface="Arial"/>
              </a:rPr>
              <a:t>regions  </a:t>
            </a:r>
            <a:r>
              <a:rPr sz="1300" spc="-30" dirty="0">
                <a:latin typeface="Arial"/>
                <a:cs typeface="Arial"/>
              </a:rPr>
              <a:t>(involved </a:t>
            </a:r>
            <a:r>
              <a:rPr sz="1300" spc="-5" dirty="0">
                <a:latin typeface="Arial"/>
                <a:cs typeface="Arial"/>
              </a:rPr>
              <a:t>in </a:t>
            </a:r>
            <a:r>
              <a:rPr sz="1300" spc="-40" dirty="0">
                <a:latin typeface="Arial"/>
                <a:cs typeface="Arial"/>
              </a:rPr>
              <a:t>decision-making). </a:t>
            </a:r>
            <a:r>
              <a:rPr sz="1300" spc="-55" dirty="0">
                <a:latin typeface="Arial"/>
                <a:cs typeface="Arial"/>
              </a:rPr>
              <a:t>Increased </a:t>
            </a:r>
            <a:r>
              <a:rPr sz="1300" spc="-40" dirty="0">
                <a:latin typeface="Arial"/>
                <a:cs typeface="Arial"/>
              </a:rPr>
              <a:t>brainwave </a:t>
            </a:r>
            <a:r>
              <a:rPr sz="1300" spc="-70" dirty="0">
                <a:latin typeface="Arial"/>
                <a:cs typeface="Arial"/>
              </a:rPr>
              <a:t>speeds </a:t>
            </a:r>
            <a:r>
              <a:rPr sz="1300" spc="-20" dirty="0">
                <a:latin typeface="Arial"/>
                <a:cs typeface="Arial"/>
              </a:rPr>
              <a:t>relate </a:t>
            </a:r>
            <a:r>
              <a:rPr sz="1300" spc="25" dirty="0">
                <a:latin typeface="Arial"/>
                <a:cs typeface="Arial"/>
              </a:rPr>
              <a:t>to </a:t>
            </a:r>
            <a:r>
              <a:rPr sz="1300" spc="-30" dirty="0">
                <a:latin typeface="Arial"/>
                <a:cs typeface="Arial"/>
              </a:rPr>
              <a:t>greater  </a:t>
            </a:r>
            <a:r>
              <a:rPr sz="1300" spc="-40" dirty="0">
                <a:latin typeface="Arial"/>
                <a:cs typeface="Arial"/>
              </a:rPr>
              <a:t>alertness, </a:t>
            </a:r>
            <a:r>
              <a:rPr sz="1300" spc="-20" dirty="0">
                <a:latin typeface="Arial"/>
                <a:cs typeface="Arial"/>
              </a:rPr>
              <a:t>mental </a:t>
            </a:r>
            <a:r>
              <a:rPr sz="1300" spc="-50" dirty="0">
                <a:latin typeface="Arial"/>
                <a:cs typeface="Arial"/>
              </a:rPr>
              <a:t>focus </a:t>
            </a:r>
            <a:r>
              <a:rPr sz="1300" spc="-45" dirty="0">
                <a:latin typeface="Arial"/>
                <a:cs typeface="Arial"/>
              </a:rPr>
              <a:t>and </a:t>
            </a:r>
            <a:r>
              <a:rPr sz="1300" spc="-60" dirty="0">
                <a:latin typeface="Arial"/>
                <a:cs typeface="Arial"/>
              </a:rPr>
              <a:t>sharpness. </a:t>
            </a:r>
            <a:r>
              <a:rPr sz="1300" spc="-70" dirty="0">
                <a:latin typeface="Arial"/>
                <a:cs typeface="Arial"/>
              </a:rPr>
              <a:t>They </a:t>
            </a:r>
            <a:r>
              <a:rPr sz="1300" spc="-50" dirty="0">
                <a:latin typeface="Arial"/>
                <a:cs typeface="Arial"/>
              </a:rPr>
              <a:t>are </a:t>
            </a:r>
            <a:r>
              <a:rPr sz="1300" spc="-55" dirty="0">
                <a:latin typeface="Arial"/>
                <a:cs typeface="Arial"/>
              </a:rPr>
              <a:t>also associated </a:t>
            </a:r>
            <a:r>
              <a:rPr sz="1300" spc="20" dirty="0">
                <a:latin typeface="Arial"/>
                <a:cs typeface="Arial"/>
              </a:rPr>
              <a:t>with </a:t>
            </a:r>
            <a:r>
              <a:rPr sz="1300" spc="-50" dirty="0">
                <a:latin typeface="Arial"/>
                <a:cs typeface="Arial"/>
              </a:rPr>
              <a:t>increased  </a:t>
            </a:r>
            <a:r>
              <a:rPr sz="1300" spc="-55" dirty="0">
                <a:latin typeface="Arial"/>
                <a:cs typeface="Arial"/>
              </a:rPr>
              <a:t>processing </a:t>
            </a:r>
            <a:r>
              <a:rPr sz="1300" spc="-60" dirty="0">
                <a:latin typeface="Arial"/>
                <a:cs typeface="Arial"/>
              </a:rPr>
              <a:t>speed </a:t>
            </a:r>
            <a:r>
              <a:rPr sz="1300" spc="-45" dirty="0">
                <a:latin typeface="Arial"/>
                <a:cs typeface="Arial"/>
              </a:rPr>
              <a:t>and </a:t>
            </a:r>
            <a:r>
              <a:rPr sz="1300" spc="-25" dirty="0">
                <a:latin typeface="Arial"/>
                <a:cs typeface="Arial"/>
              </a:rPr>
              <a:t>neuroplasticity. Neuroplasticity </a:t>
            </a:r>
            <a:r>
              <a:rPr sz="1300" spc="-60" dirty="0">
                <a:latin typeface="Arial"/>
                <a:cs typeface="Arial"/>
              </a:rPr>
              <a:t>is </a:t>
            </a:r>
            <a:r>
              <a:rPr sz="1300" dirty="0">
                <a:latin typeface="Arial"/>
                <a:cs typeface="Arial"/>
              </a:rPr>
              <a:t>the </a:t>
            </a:r>
            <a:r>
              <a:rPr sz="1300" spc="-40" dirty="0">
                <a:latin typeface="Arial"/>
                <a:cs typeface="Arial"/>
              </a:rPr>
              <a:t>be </a:t>
            </a:r>
            <a:r>
              <a:rPr sz="1300" spc="-20" dirty="0">
                <a:latin typeface="Arial"/>
                <a:cs typeface="Arial"/>
              </a:rPr>
              <a:t>all </a:t>
            </a:r>
            <a:r>
              <a:rPr sz="1300" spc="-45" dirty="0">
                <a:latin typeface="Arial"/>
                <a:cs typeface="Arial"/>
              </a:rPr>
              <a:t>and </a:t>
            </a:r>
            <a:r>
              <a:rPr sz="1300" spc="-35" dirty="0">
                <a:latin typeface="Arial"/>
                <a:cs typeface="Arial"/>
              </a:rPr>
              <a:t>end </a:t>
            </a:r>
            <a:r>
              <a:rPr sz="1300" spc="-20" dirty="0">
                <a:latin typeface="Arial"/>
                <a:cs typeface="Arial"/>
              </a:rPr>
              <a:t>all  </a:t>
            </a:r>
            <a:r>
              <a:rPr sz="1300" spc="-30" dirty="0">
                <a:latin typeface="Arial"/>
                <a:cs typeface="Arial"/>
              </a:rPr>
              <a:t>learning, </a:t>
            </a:r>
            <a:r>
              <a:rPr sz="1300" spc="-25" dirty="0">
                <a:latin typeface="Arial"/>
                <a:cs typeface="Arial"/>
              </a:rPr>
              <a:t>allowing </a:t>
            </a:r>
            <a:r>
              <a:rPr sz="1300" spc="-10" dirty="0">
                <a:latin typeface="Arial"/>
                <a:cs typeface="Arial"/>
              </a:rPr>
              <a:t>growth </a:t>
            </a:r>
            <a:r>
              <a:rPr sz="1300" spc="-45" dirty="0">
                <a:latin typeface="Arial"/>
                <a:cs typeface="Arial"/>
              </a:rPr>
              <a:t>and </a:t>
            </a:r>
            <a:r>
              <a:rPr sz="1300" spc="-60" dirty="0">
                <a:latin typeface="Arial"/>
                <a:cs typeface="Arial"/>
              </a:rPr>
              <a:t>increases </a:t>
            </a:r>
            <a:r>
              <a:rPr sz="1300" spc="-5" dirty="0">
                <a:latin typeface="Arial"/>
                <a:cs typeface="Arial"/>
              </a:rPr>
              <a:t>in </a:t>
            </a:r>
            <a:r>
              <a:rPr sz="1300" dirty="0">
                <a:latin typeface="Arial"/>
                <a:cs typeface="Arial"/>
              </a:rPr>
              <a:t>the </a:t>
            </a:r>
            <a:r>
              <a:rPr sz="1300" spc="-25" dirty="0">
                <a:latin typeface="Arial"/>
                <a:cs typeface="Arial"/>
              </a:rPr>
              <a:t>efficiency </a:t>
            </a:r>
            <a:r>
              <a:rPr sz="1300" spc="10" dirty="0">
                <a:latin typeface="Arial"/>
                <a:cs typeface="Arial"/>
              </a:rPr>
              <a:t>of </a:t>
            </a:r>
            <a:r>
              <a:rPr sz="1300" spc="-30" dirty="0">
                <a:latin typeface="Arial"/>
                <a:cs typeface="Arial"/>
              </a:rPr>
              <a:t>neural </a:t>
            </a:r>
            <a:r>
              <a:rPr sz="1300" spc="-25" dirty="0">
                <a:latin typeface="Arial"/>
                <a:cs typeface="Arial"/>
              </a:rPr>
              <a:t>networks. </a:t>
            </a:r>
            <a:r>
              <a:rPr sz="1300" spc="-100" dirty="0">
                <a:latin typeface="Arial"/>
                <a:cs typeface="Arial"/>
              </a:rPr>
              <a:t>By  </a:t>
            </a:r>
            <a:r>
              <a:rPr sz="1300" spc="-45" dirty="0">
                <a:latin typeface="Arial"/>
                <a:cs typeface="Arial"/>
              </a:rPr>
              <a:t>enhancing </a:t>
            </a:r>
            <a:r>
              <a:rPr sz="1300" spc="-35" dirty="0">
                <a:latin typeface="Arial"/>
                <a:cs typeface="Arial"/>
              </a:rPr>
              <a:t>these </a:t>
            </a:r>
            <a:r>
              <a:rPr sz="1300" spc="-70" dirty="0">
                <a:latin typeface="Arial"/>
                <a:cs typeface="Arial"/>
              </a:rPr>
              <a:t>processes </a:t>
            </a:r>
            <a:r>
              <a:rPr sz="1300" spc="-60" dirty="0">
                <a:latin typeface="Arial"/>
                <a:cs typeface="Arial"/>
              </a:rPr>
              <a:t>NeuroTracker </a:t>
            </a:r>
            <a:r>
              <a:rPr sz="1300" spc="-15" dirty="0">
                <a:latin typeface="Arial"/>
                <a:cs typeface="Arial"/>
              </a:rPr>
              <a:t>training </a:t>
            </a:r>
            <a:r>
              <a:rPr sz="1300" spc="-60" dirty="0">
                <a:latin typeface="Arial"/>
                <a:cs typeface="Arial"/>
              </a:rPr>
              <a:t>is </a:t>
            </a:r>
            <a:r>
              <a:rPr sz="1300" spc="-40" dirty="0">
                <a:latin typeface="Arial"/>
                <a:cs typeface="Arial"/>
              </a:rPr>
              <a:t>able </a:t>
            </a:r>
            <a:r>
              <a:rPr sz="1300" spc="25" dirty="0">
                <a:latin typeface="Arial"/>
                <a:cs typeface="Arial"/>
              </a:rPr>
              <a:t>to </a:t>
            </a:r>
            <a:r>
              <a:rPr sz="1300" spc="-45" dirty="0">
                <a:latin typeface="Arial"/>
                <a:cs typeface="Arial"/>
              </a:rPr>
              <a:t>accelerate </a:t>
            </a:r>
            <a:r>
              <a:rPr sz="1300" dirty="0">
                <a:latin typeface="Arial"/>
                <a:cs typeface="Arial"/>
              </a:rPr>
              <a:t>the </a:t>
            </a:r>
            <a:r>
              <a:rPr sz="1300" spc="-30" dirty="0">
                <a:latin typeface="Arial"/>
                <a:cs typeface="Arial"/>
              </a:rPr>
              <a:t>learning  </a:t>
            </a:r>
            <a:r>
              <a:rPr sz="1300" spc="-25" dirty="0">
                <a:latin typeface="Arial"/>
                <a:cs typeface="Arial"/>
              </a:rPr>
              <a:t>rate </a:t>
            </a:r>
            <a:r>
              <a:rPr sz="1300" spc="10" dirty="0">
                <a:latin typeface="Arial"/>
                <a:cs typeface="Arial"/>
              </a:rPr>
              <a:t>of </a:t>
            </a:r>
            <a:r>
              <a:rPr sz="1300" spc="-25" dirty="0">
                <a:latin typeface="Arial"/>
                <a:cs typeface="Arial"/>
              </a:rPr>
              <a:t>individuals </a:t>
            </a:r>
            <a:r>
              <a:rPr sz="1300" spc="-110" dirty="0">
                <a:latin typeface="Arial"/>
                <a:cs typeface="Arial"/>
              </a:rPr>
              <a:t>as </a:t>
            </a:r>
            <a:r>
              <a:rPr sz="1300" spc="-15" dirty="0">
                <a:latin typeface="Arial"/>
                <a:cs typeface="Arial"/>
              </a:rPr>
              <a:t>they </a:t>
            </a:r>
            <a:r>
              <a:rPr sz="1300" spc="-55" dirty="0">
                <a:latin typeface="Arial"/>
                <a:cs typeface="Arial"/>
              </a:rPr>
              <a:t>progress </a:t>
            </a:r>
            <a:r>
              <a:rPr sz="1300" spc="-15" dirty="0">
                <a:latin typeface="Arial"/>
                <a:cs typeface="Arial"/>
              </a:rPr>
              <a:t>through training</a:t>
            </a:r>
            <a:r>
              <a:rPr sz="1300" spc="-170" dirty="0">
                <a:latin typeface="Arial"/>
                <a:cs typeface="Arial"/>
              </a:rPr>
              <a:t> </a:t>
            </a:r>
            <a:r>
              <a:rPr sz="1300" spc="-45" dirty="0">
                <a:latin typeface="Arial"/>
                <a:cs typeface="Arial"/>
              </a:rPr>
              <a:t>programs.</a:t>
            </a:r>
            <a:endParaRPr sz="1300" dirty="0">
              <a:latin typeface="Arial"/>
              <a:cs typeface="Arial"/>
            </a:endParaRPr>
          </a:p>
        </p:txBody>
      </p:sp>
      <p:sp>
        <p:nvSpPr>
          <p:cNvPr id="5" name="object 5"/>
          <p:cNvSpPr txBox="1">
            <a:spLocks noGrp="1"/>
          </p:cNvSpPr>
          <p:nvPr>
            <p:ph type="sldNum" sz="quarter" idx="7"/>
          </p:nvPr>
        </p:nvSpPr>
        <p:spPr>
          <a:prstGeom prst="rect">
            <a:avLst/>
          </a:prstGeom>
        </p:spPr>
        <p:txBody>
          <a:bodyPr vert="horz" wrap="square" lIns="0" tIns="8890" rIns="0" bIns="0" rtlCol="0">
            <a:spAutoFit/>
          </a:bodyPr>
          <a:lstStyle/>
          <a:p>
            <a:pPr marL="38100">
              <a:lnSpc>
                <a:spcPct val="100000"/>
              </a:lnSpc>
              <a:spcBef>
                <a:spcPts val="70"/>
              </a:spcBef>
            </a:pPr>
            <a:fld id="{81D60167-4931-47E6-BA6A-407CBD079E47}" type="slidenum">
              <a:rPr spc="-50" dirty="0"/>
              <a:t>5</a:t>
            </a:fld>
            <a:endParaRPr spc="-50" dirty="0"/>
          </a:p>
        </p:txBody>
      </p:sp>
      <p:pic>
        <p:nvPicPr>
          <p:cNvPr id="7" name="Picture 2" descr="eyeforvision">
            <a:extLst>
              <a:ext uri="{FF2B5EF4-FFF2-40B4-BE49-F238E27FC236}">
                <a16:creationId xmlns:a16="http://schemas.microsoft.com/office/drawing/2014/main" id="{D04D255E-02B4-482C-ACE1-8825A877A9C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83023" y="8651788"/>
            <a:ext cx="2667000" cy="952500"/>
          </a:xfrm>
          <a:prstGeom prst="rect">
            <a:avLst/>
          </a:prstGeom>
          <a:noFill/>
          <a:extLst>
            <a:ext uri="{909E8E84-426E-40DD-AFC4-6F175D3DCCD1}">
              <a14:hiddenFill xmlns:a14="http://schemas.microsoft.com/office/drawing/2010/main">
                <a:solidFill>
                  <a:srgbClr val="FFFFFF"/>
                </a:solidFill>
              </a14:hiddenFill>
            </a:ext>
          </a:extLst>
        </p:spPr>
      </p:pic>
      <p:sp>
        <p:nvSpPr>
          <p:cNvPr id="14" name="Tekstvak 13">
            <a:extLst>
              <a:ext uri="{FF2B5EF4-FFF2-40B4-BE49-F238E27FC236}">
                <a16:creationId xmlns:a16="http://schemas.microsoft.com/office/drawing/2014/main" id="{E4722C89-8AE0-4BA0-8824-A7EF0CBF8EBC}"/>
              </a:ext>
            </a:extLst>
          </p:cNvPr>
          <p:cNvSpPr txBox="1"/>
          <p:nvPr/>
        </p:nvSpPr>
        <p:spPr>
          <a:xfrm>
            <a:off x="420454" y="7184969"/>
            <a:ext cx="2209800" cy="577081"/>
          </a:xfrm>
          <a:prstGeom prst="rect">
            <a:avLst/>
          </a:prstGeom>
          <a:noFill/>
        </p:spPr>
        <p:txBody>
          <a:bodyPr wrap="square">
            <a:spAutoFit/>
          </a:bodyPr>
          <a:lstStyle/>
          <a:p>
            <a:pPr algn="ctr"/>
            <a:r>
              <a:rPr lang="en-US" sz="1050" b="0" i="0" dirty="0">
                <a:solidFill>
                  <a:srgbClr val="24282A"/>
                </a:solidFill>
                <a:effectLst/>
                <a:latin typeface="Campton"/>
              </a:rPr>
              <a:t>Executive Function</a:t>
            </a:r>
          </a:p>
          <a:p>
            <a:pPr algn="ctr"/>
            <a:r>
              <a:rPr lang="en-US" sz="1050" b="0" i="0" dirty="0">
                <a:solidFill>
                  <a:srgbClr val="000000"/>
                </a:solidFill>
                <a:effectLst/>
                <a:latin typeface="Campton book"/>
              </a:rPr>
              <a:t>Focuses in on your functionality in organizing, planning, and prioritizing.</a:t>
            </a:r>
          </a:p>
        </p:txBody>
      </p:sp>
      <p:sp>
        <p:nvSpPr>
          <p:cNvPr id="16" name="Tekstvak 15">
            <a:extLst>
              <a:ext uri="{FF2B5EF4-FFF2-40B4-BE49-F238E27FC236}">
                <a16:creationId xmlns:a16="http://schemas.microsoft.com/office/drawing/2014/main" id="{0648E7D7-9F84-4B77-A653-0D4AB518ACDE}"/>
              </a:ext>
            </a:extLst>
          </p:cNvPr>
          <p:cNvSpPr txBox="1"/>
          <p:nvPr/>
        </p:nvSpPr>
        <p:spPr>
          <a:xfrm>
            <a:off x="2656350" y="7184969"/>
            <a:ext cx="2057400" cy="769441"/>
          </a:xfrm>
          <a:prstGeom prst="rect">
            <a:avLst/>
          </a:prstGeom>
          <a:noFill/>
        </p:spPr>
        <p:txBody>
          <a:bodyPr wrap="square">
            <a:spAutoFit/>
          </a:bodyPr>
          <a:lstStyle/>
          <a:p>
            <a:pPr algn="ctr"/>
            <a:r>
              <a:rPr lang="en-US" sz="1100" b="0" i="0" dirty="0">
                <a:solidFill>
                  <a:srgbClr val="24282A"/>
                </a:solidFill>
                <a:effectLst/>
                <a:latin typeface="Campton"/>
              </a:rPr>
              <a:t>Peripheral Vision</a:t>
            </a:r>
          </a:p>
          <a:p>
            <a:pPr algn="ctr"/>
            <a:r>
              <a:rPr lang="en-US" sz="1100" b="0" i="0" dirty="0">
                <a:solidFill>
                  <a:srgbClr val="000000"/>
                </a:solidFill>
                <a:effectLst/>
                <a:latin typeface="Campton book"/>
              </a:rPr>
              <a:t>Sense motion by being able to see objects at wide angles without turning your head.</a:t>
            </a:r>
          </a:p>
        </p:txBody>
      </p:sp>
      <p:sp>
        <p:nvSpPr>
          <p:cNvPr id="18" name="Tekstvak 17">
            <a:extLst>
              <a:ext uri="{FF2B5EF4-FFF2-40B4-BE49-F238E27FC236}">
                <a16:creationId xmlns:a16="http://schemas.microsoft.com/office/drawing/2014/main" id="{5FC6A720-A0DA-4443-80E0-63F4AC8502A1}"/>
              </a:ext>
            </a:extLst>
          </p:cNvPr>
          <p:cNvSpPr txBox="1"/>
          <p:nvPr/>
        </p:nvSpPr>
        <p:spPr>
          <a:xfrm>
            <a:off x="4739846" y="7184969"/>
            <a:ext cx="2209800" cy="769441"/>
          </a:xfrm>
          <a:prstGeom prst="rect">
            <a:avLst/>
          </a:prstGeom>
          <a:noFill/>
        </p:spPr>
        <p:txBody>
          <a:bodyPr wrap="square">
            <a:spAutoFit/>
          </a:bodyPr>
          <a:lstStyle/>
          <a:p>
            <a:pPr algn="ctr"/>
            <a:r>
              <a:rPr lang="en-US" sz="1100" b="0" i="0" dirty="0">
                <a:solidFill>
                  <a:srgbClr val="24282A"/>
                </a:solidFill>
                <a:effectLst/>
                <a:latin typeface="Campton"/>
              </a:rPr>
              <a:t>Visual Info. Processing</a:t>
            </a:r>
          </a:p>
          <a:p>
            <a:pPr algn="ctr"/>
            <a:r>
              <a:rPr lang="en-US" sz="1100" b="0" i="0" dirty="0">
                <a:solidFill>
                  <a:srgbClr val="000000"/>
                </a:solidFill>
                <a:effectLst/>
                <a:latin typeface="Campton book"/>
              </a:rPr>
              <a:t>Process and analyze accurately what is being seen and storing it in visual memory for later use.</a:t>
            </a:r>
          </a:p>
        </p:txBody>
      </p:sp>
      <p:sp>
        <p:nvSpPr>
          <p:cNvPr id="20" name="Tekstvak 19">
            <a:extLst>
              <a:ext uri="{FF2B5EF4-FFF2-40B4-BE49-F238E27FC236}">
                <a16:creationId xmlns:a16="http://schemas.microsoft.com/office/drawing/2014/main" id="{CC287E79-6940-4672-9C68-0C408955A09B}"/>
              </a:ext>
            </a:extLst>
          </p:cNvPr>
          <p:cNvSpPr txBox="1"/>
          <p:nvPr/>
        </p:nvSpPr>
        <p:spPr>
          <a:xfrm>
            <a:off x="2026031" y="8704042"/>
            <a:ext cx="2038350" cy="900246"/>
          </a:xfrm>
          <a:prstGeom prst="rect">
            <a:avLst/>
          </a:prstGeom>
          <a:noFill/>
        </p:spPr>
        <p:txBody>
          <a:bodyPr wrap="square">
            <a:spAutoFit/>
          </a:bodyPr>
          <a:lstStyle/>
          <a:p>
            <a:pPr algn="ctr"/>
            <a:r>
              <a:rPr lang="en-US" sz="1050" b="0" i="0" dirty="0">
                <a:solidFill>
                  <a:srgbClr val="24282A"/>
                </a:solidFill>
                <a:effectLst/>
                <a:latin typeface="Campton"/>
              </a:rPr>
              <a:t>Working Memory</a:t>
            </a:r>
          </a:p>
          <a:p>
            <a:pPr algn="ctr"/>
            <a:r>
              <a:rPr lang="en-US" sz="1050" b="0" i="0" dirty="0">
                <a:solidFill>
                  <a:srgbClr val="000000"/>
                </a:solidFill>
                <a:effectLst/>
                <a:latin typeface="Campton book"/>
              </a:rPr>
              <a:t>Improve performance on reasoning tasks and reading comprehension, as well as functioning through your day.</a:t>
            </a:r>
          </a:p>
        </p:txBody>
      </p:sp>
      <p:pic>
        <p:nvPicPr>
          <p:cNvPr id="2055" name="Picture 7">
            <a:extLst>
              <a:ext uri="{FF2B5EF4-FFF2-40B4-BE49-F238E27FC236}">
                <a16:creationId xmlns:a16="http://schemas.microsoft.com/office/drawing/2014/main" id="{AB455A9B-4460-4FBF-8E91-ECAE5416EE0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45308" y="6385082"/>
            <a:ext cx="1008078" cy="1008078"/>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a:extLst>
              <a:ext uri="{FF2B5EF4-FFF2-40B4-BE49-F238E27FC236}">
                <a16:creationId xmlns:a16="http://schemas.microsoft.com/office/drawing/2014/main" id="{868A4EE4-88B8-4C83-82D7-BCD3633B2932}"/>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42427" y="6385082"/>
            <a:ext cx="1008078" cy="1008078"/>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11">
            <a:extLst>
              <a:ext uri="{FF2B5EF4-FFF2-40B4-BE49-F238E27FC236}">
                <a16:creationId xmlns:a16="http://schemas.microsoft.com/office/drawing/2014/main" id="{2E470125-C3FD-42E2-8915-2FC7400E6FA2}"/>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323252" y="6364697"/>
            <a:ext cx="1042987" cy="1042987"/>
          </a:xfrm>
          <a:prstGeom prst="rect">
            <a:avLst/>
          </a:prstGeom>
          <a:noFill/>
          <a:extLst>
            <a:ext uri="{909E8E84-426E-40DD-AFC4-6F175D3DCCD1}">
              <a14:hiddenFill xmlns:a14="http://schemas.microsoft.com/office/drawing/2010/main">
                <a:solidFill>
                  <a:srgbClr val="FFFFFF"/>
                </a:solidFill>
              </a14:hiddenFill>
            </a:ext>
          </a:extLst>
        </p:spPr>
      </p:pic>
      <p:pic>
        <p:nvPicPr>
          <p:cNvPr id="2061" name="Picture 13">
            <a:extLst>
              <a:ext uri="{FF2B5EF4-FFF2-40B4-BE49-F238E27FC236}">
                <a16:creationId xmlns:a16="http://schemas.microsoft.com/office/drawing/2014/main" id="{2F7538CB-3AC2-46E4-892D-DBAE0F4A4BD3}"/>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541167" y="7865678"/>
            <a:ext cx="1008078" cy="1008078"/>
          </a:xfrm>
          <a:prstGeom prst="rect">
            <a:avLst/>
          </a:prstGeom>
          <a:noFill/>
          <a:extLst>
            <a:ext uri="{909E8E84-426E-40DD-AFC4-6F175D3DCCD1}">
              <a14:hiddenFill xmlns:a14="http://schemas.microsoft.com/office/drawing/2010/main">
                <a:solidFill>
                  <a:srgbClr val="FFFFFF"/>
                </a:solidFill>
              </a14:hiddenFill>
            </a:ext>
          </a:extLst>
        </p:spPr>
      </p:pic>
      <p:sp>
        <p:nvSpPr>
          <p:cNvPr id="13" name="Pijl: rechts 12">
            <a:extLst>
              <a:ext uri="{FF2B5EF4-FFF2-40B4-BE49-F238E27FC236}">
                <a16:creationId xmlns:a16="http://schemas.microsoft.com/office/drawing/2014/main" id="{DC68423C-E903-49A9-97CA-6258020D050C}"/>
              </a:ext>
            </a:extLst>
          </p:cNvPr>
          <p:cNvSpPr/>
          <p:nvPr/>
        </p:nvSpPr>
        <p:spPr>
          <a:xfrm>
            <a:off x="2291639" y="6700337"/>
            <a:ext cx="72942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Pijl: rechts 14">
            <a:extLst>
              <a:ext uri="{FF2B5EF4-FFF2-40B4-BE49-F238E27FC236}">
                <a16:creationId xmlns:a16="http://schemas.microsoft.com/office/drawing/2014/main" id="{44D10025-8FFB-4158-8FE2-F96D38CBE599}"/>
              </a:ext>
            </a:extLst>
          </p:cNvPr>
          <p:cNvSpPr/>
          <p:nvPr/>
        </p:nvSpPr>
        <p:spPr>
          <a:xfrm>
            <a:off x="4395296" y="6700337"/>
            <a:ext cx="72942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Pijl: rechts 16">
            <a:extLst>
              <a:ext uri="{FF2B5EF4-FFF2-40B4-BE49-F238E27FC236}">
                <a16:creationId xmlns:a16="http://schemas.microsoft.com/office/drawing/2014/main" id="{6DFE5D17-CD2D-4C4F-B62A-643378A1E921}"/>
              </a:ext>
            </a:extLst>
          </p:cNvPr>
          <p:cNvSpPr/>
          <p:nvPr/>
        </p:nvSpPr>
        <p:spPr>
          <a:xfrm>
            <a:off x="1150917" y="8078051"/>
            <a:ext cx="72942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49" name="Picture 1">
            <a:extLst>
              <a:ext uri="{FF2B5EF4-FFF2-40B4-BE49-F238E27FC236}">
                <a16:creationId xmlns:a16="http://schemas.microsoft.com/office/drawing/2014/main" id="{847A4F6C-65AB-47CB-9E9F-49E17A23E50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428750" cy="1428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96106" y="1039864"/>
            <a:ext cx="6567487" cy="3264535"/>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596106" y="841391"/>
            <a:ext cx="6567805" cy="3695700"/>
          </a:xfrm>
          <a:custGeom>
            <a:avLst/>
            <a:gdLst/>
            <a:ahLst/>
            <a:cxnLst/>
            <a:rect l="l" t="t" r="r" b="b"/>
            <a:pathLst>
              <a:path w="6567805" h="3695700">
                <a:moveTo>
                  <a:pt x="0" y="0"/>
                </a:moveTo>
                <a:lnTo>
                  <a:pt x="6567487" y="0"/>
                </a:lnTo>
                <a:lnTo>
                  <a:pt x="6567487" y="3695699"/>
                </a:lnTo>
                <a:lnTo>
                  <a:pt x="0" y="3695699"/>
                </a:lnTo>
                <a:lnTo>
                  <a:pt x="0" y="0"/>
                </a:lnTo>
                <a:close/>
              </a:path>
            </a:pathLst>
          </a:custGeom>
          <a:ln w="13034">
            <a:solidFill>
              <a:srgbClr val="000000"/>
            </a:solidFill>
          </a:ln>
        </p:spPr>
        <p:txBody>
          <a:bodyPr wrap="square" lIns="0" tIns="0" rIns="0" bIns="0" rtlCol="0"/>
          <a:lstStyle/>
          <a:p>
            <a:endParaRPr/>
          </a:p>
        </p:txBody>
      </p:sp>
      <p:sp>
        <p:nvSpPr>
          <p:cNvPr id="4" name="object 4"/>
          <p:cNvSpPr txBox="1"/>
          <p:nvPr/>
        </p:nvSpPr>
        <p:spPr>
          <a:xfrm>
            <a:off x="964032" y="4813152"/>
            <a:ext cx="5760085" cy="2058670"/>
          </a:xfrm>
          <a:prstGeom prst="rect">
            <a:avLst/>
          </a:prstGeom>
        </p:spPr>
        <p:txBody>
          <a:bodyPr vert="horz" wrap="square" lIns="0" tIns="11430" rIns="0" bIns="0" rtlCol="0">
            <a:spAutoFit/>
          </a:bodyPr>
          <a:lstStyle/>
          <a:p>
            <a:pPr marL="12700" marR="31750">
              <a:lnSpc>
                <a:spcPct val="102600"/>
              </a:lnSpc>
              <a:spcBef>
                <a:spcPts val="90"/>
              </a:spcBef>
            </a:pPr>
            <a:r>
              <a:rPr sz="1300" spc="-60" dirty="0">
                <a:latin typeface="Arial"/>
                <a:cs typeface="Arial"/>
              </a:rPr>
              <a:t>Dual-tasks </a:t>
            </a:r>
            <a:r>
              <a:rPr sz="1300" spc="-30" dirty="0">
                <a:latin typeface="Arial"/>
                <a:cs typeface="Arial"/>
              </a:rPr>
              <a:t>involve </a:t>
            </a:r>
            <a:r>
              <a:rPr sz="1300" spc="-15" dirty="0">
                <a:latin typeface="Arial"/>
                <a:cs typeface="Arial"/>
              </a:rPr>
              <a:t>performing </a:t>
            </a:r>
            <a:r>
              <a:rPr sz="1300" spc="5" dirty="0">
                <a:latin typeface="Arial"/>
                <a:cs typeface="Arial"/>
              </a:rPr>
              <a:t>both </a:t>
            </a:r>
            <a:r>
              <a:rPr sz="1300" spc="-60" dirty="0">
                <a:latin typeface="Arial"/>
                <a:cs typeface="Arial"/>
              </a:rPr>
              <a:t>NeuroTracker </a:t>
            </a:r>
            <a:r>
              <a:rPr sz="1300" spc="-45" dirty="0">
                <a:latin typeface="Arial"/>
                <a:cs typeface="Arial"/>
              </a:rPr>
              <a:t>and </a:t>
            </a:r>
            <a:r>
              <a:rPr sz="1300" spc="-55" dirty="0">
                <a:latin typeface="Arial"/>
                <a:cs typeface="Arial"/>
              </a:rPr>
              <a:t>an </a:t>
            </a:r>
            <a:r>
              <a:rPr sz="1300" spc="-15" dirty="0">
                <a:latin typeface="Arial"/>
                <a:cs typeface="Arial"/>
              </a:rPr>
              <a:t>additional </a:t>
            </a:r>
            <a:r>
              <a:rPr sz="1300" spc="-50" dirty="0">
                <a:latin typeface="Arial"/>
                <a:cs typeface="Arial"/>
              </a:rPr>
              <a:t>task </a:t>
            </a:r>
            <a:r>
              <a:rPr sz="1300" spc="-65" dirty="0">
                <a:latin typeface="Arial"/>
                <a:cs typeface="Arial"/>
              </a:rPr>
              <a:t>based </a:t>
            </a:r>
            <a:r>
              <a:rPr sz="1300" spc="-25" dirty="0">
                <a:latin typeface="Arial"/>
                <a:cs typeface="Arial"/>
              </a:rPr>
              <a:t>skill  </a:t>
            </a:r>
            <a:r>
              <a:rPr sz="1300" spc="-5" dirty="0">
                <a:latin typeface="Arial"/>
                <a:cs typeface="Arial"/>
              </a:rPr>
              <a:t>at </a:t>
            </a:r>
            <a:r>
              <a:rPr sz="1300" dirty="0">
                <a:latin typeface="Arial"/>
                <a:cs typeface="Arial"/>
              </a:rPr>
              <a:t>the </a:t>
            </a:r>
            <a:r>
              <a:rPr sz="1300" spc="-75" dirty="0">
                <a:latin typeface="Arial"/>
                <a:cs typeface="Arial"/>
              </a:rPr>
              <a:t>same </a:t>
            </a:r>
            <a:r>
              <a:rPr sz="1300" dirty="0">
                <a:latin typeface="Arial"/>
                <a:cs typeface="Arial"/>
              </a:rPr>
              <a:t>time. </a:t>
            </a:r>
            <a:r>
              <a:rPr sz="1300" spc="-40" dirty="0">
                <a:latin typeface="Arial"/>
                <a:cs typeface="Arial"/>
              </a:rPr>
              <a:t>Adding </a:t>
            </a:r>
            <a:r>
              <a:rPr sz="1300" spc="-35" dirty="0">
                <a:latin typeface="Arial"/>
                <a:cs typeface="Arial"/>
              </a:rPr>
              <a:t>dual-task </a:t>
            </a:r>
            <a:r>
              <a:rPr sz="1300" spc="-15" dirty="0">
                <a:latin typeface="Arial"/>
                <a:cs typeface="Arial"/>
              </a:rPr>
              <a:t>training </a:t>
            </a:r>
            <a:r>
              <a:rPr sz="1300" spc="-40" dirty="0">
                <a:latin typeface="Arial"/>
                <a:cs typeface="Arial"/>
              </a:rPr>
              <a:t>practices </a:t>
            </a:r>
            <a:r>
              <a:rPr sz="1300" spc="20" dirty="0">
                <a:latin typeface="Arial"/>
                <a:cs typeface="Arial"/>
              </a:rPr>
              <a:t>with </a:t>
            </a:r>
            <a:r>
              <a:rPr sz="1300" spc="-50" dirty="0">
                <a:latin typeface="Arial"/>
                <a:cs typeface="Arial"/>
              </a:rPr>
              <a:t>progressive </a:t>
            </a:r>
            <a:r>
              <a:rPr sz="1300" spc="5" dirty="0">
                <a:latin typeface="Arial"/>
                <a:cs typeface="Arial"/>
              </a:rPr>
              <a:t>difficulty  </a:t>
            </a:r>
            <a:r>
              <a:rPr sz="1300" spc="-50" dirty="0">
                <a:latin typeface="Arial"/>
                <a:cs typeface="Arial"/>
              </a:rPr>
              <a:t>loads </a:t>
            </a:r>
            <a:r>
              <a:rPr sz="1300" spc="-80" dirty="0">
                <a:latin typeface="Arial"/>
                <a:cs typeface="Arial"/>
              </a:rPr>
              <a:t>has </a:t>
            </a:r>
            <a:r>
              <a:rPr sz="1300" spc="-40" dirty="0">
                <a:latin typeface="Arial"/>
                <a:cs typeface="Arial"/>
              </a:rPr>
              <a:t>been established </a:t>
            </a:r>
            <a:r>
              <a:rPr sz="1300" spc="-110" dirty="0">
                <a:latin typeface="Arial"/>
                <a:cs typeface="Arial"/>
              </a:rPr>
              <a:t>as </a:t>
            </a:r>
            <a:r>
              <a:rPr sz="1300" dirty="0">
                <a:latin typeface="Arial"/>
                <a:cs typeface="Arial"/>
              </a:rPr>
              <a:t>the </a:t>
            </a:r>
            <a:r>
              <a:rPr sz="1300" spc="-60" dirty="0">
                <a:latin typeface="Arial"/>
                <a:cs typeface="Arial"/>
              </a:rPr>
              <a:t>NeuroTracker </a:t>
            </a:r>
            <a:r>
              <a:rPr sz="1300" spc="-50" dirty="0">
                <a:latin typeface="Arial"/>
                <a:cs typeface="Arial"/>
              </a:rPr>
              <a:t>Learning </a:t>
            </a:r>
            <a:r>
              <a:rPr sz="1300" spc="-75" dirty="0">
                <a:latin typeface="Arial"/>
                <a:cs typeface="Arial"/>
              </a:rPr>
              <a:t>System, </a:t>
            </a:r>
            <a:r>
              <a:rPr sz="1300" spc="-20" dirty="0">
                <a:latin typeface="Arial"/>
                <a:cs typeface="Arial"/>
              </a:rPr>
              <a:t>which </a:t>
            </a:r>
            <a:r>
              <a:rPr sz="1300" spc="-35" dirty="0">
                <a:latin typeface="Arial"/>
                <a:cs typeface="Arial"/>
              </a:rPr>
              <a:t>allows  </a:t>
            </a:r>
            <a:r>
              <a:rPr sz="1300" spc="-15" dirty="0">
                <a:latin typeface="Arial"/>
                <a:cs typeface="Arial"/>
              </a:rPr>
              <a:t>training</a:t>
            </a:r>
            <a:r>
              <a:rPr sz="1300" spc="-55" dirty="0">
                <a:latin typeface="Arial"/>
                <a:cs typeface="Arial"/>
              </a:rPr>
              <a:t> </a:t>
            </a:r>
            <a:r>
              <a:rPr sz="1300" spc="-30" dirty="0">
                <a:latin typeface="Arial"/>
                <a:cs typeface="Arial"/>
              </a:rPr>
              <a:t>over</a:t>
            </a:r>
            <a:r>
              <a:rPr sz="1300" spc="-55" dirty="0">
                <a:latin typeface="Arial"/>
                <a:cs typeface="Arial"/>
              </a:rPr>
              <a:t> </a:t>
            </a:r>
            <a:r>
              <a:rPr sz="1300" spc="5" dirty="0">
                <a:latin typeface="Arial"/>
                <a:cs typeface="Arial"/>
              </a:rPr>
              <a:t>time</a:t>
            </a:r>
            <a:r>
              <a:rPr sz="1300" spc="-50" dirty="0">
                <a:latin typeface="Arial"/>
                <a:cs typeface="Arial"/>
              </a:rPr>
              <a:t> </a:t>
            </a:r>
            <a:r>
              <a:rPr sz="1300" spc="25" dirty="0">
                <a:latin typeface="Arial"/>
                <a:cs typeface="Arial"/>
              </a:rPr>
              <a:t>to</a:t>
            </a:r>
            <a:r>
              <a:rPr sz="1300" spc="-50" dirty="0">
                <a:latin typeface="Arial"/>
                <a:cs typeface="Arial"/>
              </a:rPr>
              <a:t> </a:t>
            </a:r>
            <a:r>
              <a:rPr sz="1300" spc="-40" dirty="0">
                <a:latin typeface="Arial"/>
                <a:cs typeface="Arial"/>
              </a:rPr>
              <a:t>be</a:t>
            </a:r>
            <a:r>
              <a:rPr sz="1300" spc="-50" dirty="0">
                <a:latin typeface="Arial"/>
                <a:cs typeface="Arial"/>
              </a:rPr>
              <a:t> </a:t>
            </a:r>
            <a:r>
              <a:rPr sz="1300" spc="-35" dirty="0">
                <a:latin typeface="Arial"/>
                <a:cs typeface="Arial"/>
              </a:rPr>
              <a:t>extended</a:t>
            </a:r>
            <a:r>
              <a:rPr sz="1300" spc="-50" dirty="0">
                <a:latin typeface="Arial"/>
                <a:cs typeface="Arial"/>
              </a:rPr>
              <a:t> </a:t>
            </a:r>
            <a:r>
              <a:rPr sz="1300" spc="25" dirty="0">
                <a:latin typeface="Arial"/>
                <a:cs typeface="Arial"/>
              </a:rPr>
              <a:t>to</a:t>
            </a:r>
            <a:r>
              <a:rPr sz="1300" spc="-50" dirty="0">
                <a:latin typeface="Arial"/>
                <a:cs typeface="Arial"/>
              </a:rPr>
              <a:t> </a:t>
            </a:r>
            <a:r>
              <a:rPr sz="1300" spc="-35" dirty="0">
                <a:latin typeface="Arial"/>
                <a:cs typeface="Arial"/>
              </a:rPr>
              <a:t>very</a:t>
            </a:r>
            <a:r>
              <a:rPr sz="1300" spc="-55" dirty="0">
                <a:latin typeface="Arial"/>
                <a:cs typeface="Arial"/>
              </a:rPr>
              <a:t> </a:t>
            </a:r>
            <a:r>
              <a:rPr sz="1300" spc="-30" dirty="0">
                <a:latin typeface="Arial"/>
                <a:cs typeface="Arial"/>
              </a:rPr>
              <a:t>high</a:t>
            </a:r>
            <a:r>
              <a:rPr sz="1300" spc="-50" dirty="0">
                <a:latin typeface="Arial"/>
                <a:cs typeface="Arial"/>
              </a:rPr>
              <a:t> </a:t>
            </a:r>
            <a:r>
              <a:rPr sz="1300" spc="-45" dirty="0">
                <a:latin typeface="Arial"/>
                <a:cs typeface="Arial"/>
              </a:rPr>
              <a:t>levels.</a:t>
            </a:r>
            <a:endParaRPr sz="1300">
              <a:latin typeface="Arial"/>
              <a:cs typeface="Arial"/>
            </a:endParaRPr>
          </a:p>
          <a:p>
            <a:pPr>
              <a:lnSpc>
                <a:spcPct val="100000"/>
              </a:lnSpc>
              <a:spcBef>
                <a:spcPts val="50"/>
              </a:spcBef>
            </a:pPr>
            <a:endParaRPr sz="1350">
              <a:latin typeface="Arial"/>
              <a:cs typeface="Arial"/>
            </a:endParaRPr>
          </a:p>
          <a:p>
            <a:pPr marL="12700" marR="5080">
              <a:lnSpc>
                <a:spcPct val="102600"/>
              </a:lnSpc>
            </a:pPr>
            <a:r>
              <a:rPr sz="1300" spc="-40" dirty="0">
                <a:latin typeface="Arial"/>
                <a:cs typeface="Arial"/>
              </a:rPr>
              <a:t>Effectively </a:t>
            </a:r>
            <a:r>
              <a:rPr sz="1300" spc="-15" dirty="0">
                <a:latin typeface="Arial"/>
                <a:cs typeface="Arial"/>
              </a:rPr>
              <a:t>this </a:t>
            </a:r>
            <a:r>
              <a:rPr sz="1300" spc="-35" dirty="0">
                <a:latin typeface="Arial"/>
                <a:cs typeface="Arial"/>
              </a:rPr>
              <a:t>allows </a:t>
            </a:r>
            <a:r>
              <a:rPr sz="1300" spc="-25" dirty="0">
                <a:latin typeface="Arial"/>
                <a:cs typeface="Arial"/>
              </a:rPr>
              <a:t>individuals </a:t>
            </a:r>
            <a:r>
              <a:rPr sz="1300" spc="25" dirty="0">
                <a:latin typeface="Arial"/>
                <a:cs typeface="Arial"/>
              </a:rPr>
              <a:t>to </a:t>
            </a:r>
            <a:r>
              <a:rPr sz="1300" spc="-10" dirty="0">
                <a:latin typeface="Arial"/>
                <a:cs typeface="Arial"/>
              </a:rPr>
              <a:t>perform </a:t>
            </a:r>
            <a:r>
              <a:rPr sz="1300" spc="-30" dirty="0">
                <a:latin typeface="Arial"/>
                <a:cs typeface="Arial"/>
              </a:rPr>
              <a:t>combinations </a:t>
            </a:r>
            <a:r>
              <a:rPr sz="1300" spc="10" dirty="0">
                <a:latin typeface="Arial"/>
                <a:cs typeface="Arial"/>
              </a:rPr>
              <a:t>of </a:t>
            </a:r>
            <a:r>
              <a:rPr sz="1300" spc="-25" dirty="0">
                <a:latin typeface="Arial"/>
                <a:cs typeface="Arial"/>
              </a:rPr>
              <a:t>highly </a:t>
            </a:r>
            <a:r>
              <a:rPr sz="1300" spc="-45" dirty="0">
                <a:latin typeface="Arial"/>
                <a:cs typeface="Arial"/>
              </a:rPr>
              <a:t>complex </a:t>
            </a:r>
            <a:r>
              <a:rPr sz="1300" spc="-60" dirty="0">
                <a:latin typeface="Arial"/>
                <a:cs typeface="Arial"/>
              </a:rPr>
              <a:t>tasks,  </a:t>
            </a:r>
            <a:r>
              <a:rPr sz="1300" spc="-20" dirty="0">
                <a:latin typeface="Arial"/>
                <a:cs typeface="Arial"/>
              </a:rPr>
              <a:t>which </a:t>
            </a:r>
            <a:r>
              <a:rPr sz="1300" spc="-30" dirty="0">
                <a:latin typeface="Arial"/>
                <a:cs typeface="Arial"/>
              </a:rPr>
              <a:t>could </a:t>
            </a:r>
            <a:r>
              <a:rPr sz="1300" spc="15" dirty="0">
                <a:latin typeface="Arial"/>
                <a:cs typeface="Arial"/>
              </a:rPr>
              <a:t>not </a:t>
            </a:r>
            <a:r>
              <a:rPr sz="1300" spc="-40" dirty="0">
                <a:latin typeface="Arial"/>
                <a:cs typeface="Arial"/>
              </a:rPr>
              <a:t>be </a:t>
            </a:r>
            <a:r>
              <a:rPr sz="1300" spc="-50" dirty="0">
                <a:latin typeface="Arial"/>
                <a:cs typeface="Arial"/>
              </a:rPr>
              <a:t>achieved </a:t>
            </a:r>
            <a:r>
              <a:rPr sz="1300" spc="-35" dirty="0">
                <a:latin typeface="Arial"/>
                <a:cs typeface="Arial"/>
              </a:rPr>
              <a:t>by </a:t>
            </a:r>
            <a:r>
              <a:rPr sz="1300" spc="-15" dirty="0">
                <a:latin typeface="Arial"/>
                <a:cs typeface="Arial"/>
              </a:rPr>
              <a:t>training </a:t>
            </a:r>
            <a:r>
              <a:rPr sz="1300" spc="-25" dirty="0">
                <a:latin typeface="Arial"/>
                <a:cs typeface="Arial"/>
              </a:rPr>
              <a:t>on </a:t>
            </a:r>
            <a:r>
              <a:rPr sz="1300" spc="-30" dirty="0">
                <a:latin typeface="Arial"/>
                <a:cs typeface="Arial"/>
              </a:rPr>
              <a:t>those </a:t>
            </a:r>
            <a:r>
              <a:rPr sz="1300" spc="-65" dirty="0">
                <a:latin typeface="Arial"/>
                <a:cs typeface="Arial"/>
              </a:rPr>
              <a:t>tasks </a:t>
            </a:r>
            <a:r>
              <a:rPr sz="1300" spc="-50" dirty="0">
                <a:latin typeface="Arial"/>
                <a:cs typeface="Arial"/>
              </a:rPr>
              <a:t>separately. </a:t>
            </a:r>
            <a:r>
              <a:rPr sz="1300" spc="-70" dirty="0">
                <a:latin typeface="Arial"/>
                <a:cs typeface="Arial"/>
              </a:rPr>
              <a:t>This </a:t>
            </a:r>
            <a:r>
              <a:rPr sz="1300" spc="-60" dirty="0">
                <a:latin typeface="Arial"/>
                <a:cs typeface="Arial"/>
              </a:rPr>
              <a:t>moves </a:t>
            </a:r>
            <a:r>
              <a:rPr sz="1300" dirty="0">
                <a:latin typeface="Arial"/>
                <a:cs typeface="Arial"/>
              </a:rPr>
              <a:t>the  </a:t>
            </a:r>
            <a:r>
              <a:rPr sz="1300" spc="-30" dirty="0">
                <a:latin typeface="Arial"/>
                <a:cs typeface="Arial"/>
              </a:rPr>
              <a:t>ceiling </a:t>
            </a:r>
            <a:r>
              <a:rPr sz="1300" spc="10" dirty="0">
                <a:latin typeface="Arial"/>
                <a:cs typeface="Arial"/>
              </a:rPr>
              <a:t>of </a:t>
            </a:r>
            <a:r>
              <a:rPr sz="1300" spc="-35" dirty="0">
                <a:latin typeface="Arial"/>
                <a:cs typeface="Arial"/>
              </a:rPr>
              <a:t>human </a:t>
            </a:r>
            <a:r>
              <a:rPr sz="1300" spc="-30" dirty="0">
                <a:latin typeface="Arial"/>
                <a:cs typeface="Arial"/>
              </a:rPr>
              <a:t>performance </a:t>
            </a:r>
            <a:r>
              <a:rPr sz="1300" spc="25" dirty="0">
                <a:latin typeface="Arial"/>
                <a:cs typeface="Arial"/>
              </a:rPr>
              <a:t>to </a:t>
            </a:r>
            <a:r>
              <a:rPr sz="1300" spc="-50" dirty="0">
                <a:latin typeface="Arial"/>
                <a:cs typeface="Arial"/>
              </a:rPr>
              <a:t>above </a:t>
            </a:r>
            <a:r>
              <a:rPr sz="1300" spc="-20" dirty="0">
                <a:latin typeface="Arial"/>
                <a:cs typeface="Arial"/>
              </a:rPr>
              <a:t>normal </a:t>
            </a:r>
            <a:r>
              <a:rPr sz="1300" spc="-45" dirty="0">
                <a:latin typeface="Arial"/>
                <a:cs typeface="Arial"/>
              </a:rPr>
              <a:t>levels, </a:t>
            </a:r>
            <a:r>
              <a:rPr sz="1300" spc="-40" dirty="0">
                <a:latin typeface="Arial"/>
                <a:cs typeface="Arial"/>
              </a:rPr>
              <a:t>accordingly </a:t>
            </a:r>
            <a:r>
              <a:rPr sz="1300" spc="-15" dirty="0">
                <a:latin typeface="Arial"/>
                <a:cs typeface="Arial"/>
              </a:rPr>
              <a:t>this </a:t>
            </a:r>
            <a:r>
              <a:rPr sz="1300" spc="-45" dirty="0">
                <a:latin typeface="Arial"/>
                <a:cs typeface="Arial"/>
              </a:rPr>
              <a:t>approach  </a:t>
            </a:r>
            <a:r>
              <a:rPr sz="1300" spc="-70" dirty="0">
                <a:latin typeface="Arial"/>
                <a:cs typeface="Arial"/>
              </a:rPr>
              <a:t>can </a:t>
            </a:r>
            <a:r>
              <a:rPr sz="1300" spc="-40" dirty="0">
                <a:latin typeface="Arial"/>
                <a:cs typeface="Arial"/>
              </a:rPr>
              <a:t>be </a:t>
            </a:r>
            <a:r>
              <a:rPr sz="1300" spc="-60" dirty="0">
                <a:latin typeface="Arial"/>
                <a:cs typeface="Arial"/>
              </a:rPr>
              <a:t>used </a:t>
            </a:r>
            <a:r>
              <a:rPr sz="1300" spc="25" dirty="0">
                <a:latin typeface="Arial"/>
                <a:cs typeface="Arial"/>
              </a:rPr>
              <a:t>to </a:t>
            </a:r>
            <a:r>
              <a:rPr sz="1300" spc="-5" dirty="0">
                <a:latin typeface="Arial"/>
                <a:cs typeface="Arial"/>
              </a:rPr>
              <a:t>train individu</a:t>
            </a:r>
            <a:r>
              <a:rPr sz="1300" spc="-5" dirty="0">
                <a:latin typeface="Times New Roman"/>
                <a:cs typeface="Times New Roman"/>
              </a:rPr>
              <a:t>als </a:t>
            </a:r>
            <a:r>
              <a:rPr sz="1300" spc="10" dirty="0">
                <a:latin typeface="Times New Roman"/>
                <a:cs typeface="Times New Roman"/>
              </a:rPr>
              <a:t>to </a:t>
            </a:r>
            <a:r>
              <a:rPr sz="1300" spc="-30" dirty="0">
                <a:latin typeface="Arial"/>
                <a:cs typeface="Arial"/>
              </a:rPr>
              <a:t>handle </a:t>
            </a:r>
            <a:r>
              <a:rPr sz="1300" spc="-65" dirty="0">
                <a:latin typeface="Arial"/>
                <a:cs typeface="Arial"/>
              </a:rPr>
              <a:t>tasks </a:t>
            </a:r>
            <a:r>
              <a:rPr sz="1300" spc="10" dirty="0">
                <a:latin typeface="Arial"/>
                <a:cs typeface="Arial"/>
              </a:rPr>
              <a:t>that </a:t>
            </a:r>
            <a:r>
              <a:rPr sz="1300" spc="-10" dirty="0">
                <a:latin typeface="Arial"/>
                <a:cs typeface="Arial"/>
              </a:rPr>
              <a:t>would ordinarily </a:t>
            </a:r>
            <a:r>
              <a:rPr sz="1300" spc="-40" dirty="0">
                <a:latin typeface="Arial"/>
                <a:cs typeface="Arial"/>
              </a:rPr>
              <a:t>be </a:t>
            </a:r>
            <a:r>
              <a:rPr sz="1300" spc="25" dirty="0">
                <a:latin typeface="Arial"/>
                <a:cs typeface="Arial"/>
              </a:rPr>
              <a:t>to</a:t>
            </a:r>
            <a:r>
              <a:rPr sz="1300" spc="-260" dirty="0">
                <a:latin typeface="Arial"/>
                <a:cs typeface="Arial"/>
              </a:rPr>
              <a:t> </a:t>
            </a:r>
            <a:r>
              <a:rPr sz="1300" spc="-45" dirty="0">
                <a:latin typeface="Arial"/>
                <a:cs typeface="Arial"/>
              </a:rPr>
              <a:t>complex  </a:t>
            </a:r>
            <a:r>
              <a:rPr sz="1300" spc="25" dirty="0">
                <a:latin typeface="Arial"/>
                <a:cs typeface="Arial"/>
              </a:rPr>
              <a:t>to</a:t>
            </a:r>
            <a:r>
              <a:rPr sz="1300" spc="-55" dirty="0">
                <a:latin typeface="Arial"/>
                <a:cs typeface="Arial"/>
              </a:rPr>
              <a:t> </a:t>
            </a:r>
            <a:r>
              <a:rPr sz="1300" spc="-60" dirty="0">
                <a:latin typeface="Arial"/>
                <a:cs typeface="Arial"/>
              </a:rPr>
              <a:t>manage.</a:t>
            </a:r>
            <a:endParaRPr sz="1300">
              <a:latin typeface="Arial"/>
              <a:cs typeface="Arial"/>
            </a:endParaRPr>
          </a:p>
        </p:txBody>
      </p:sp>
      <p:sp>
        <p:nvSpPr>
          <p:cNvPr id="5" name="object 5"/>
          <p:cNvSpPr txBox="1">
            <a:spLocks noGrp="1"/>
          </p:cNvSpPr>
          <p:nvPr>
            <p:ph type="sldNum" sz="quarter" idx="7"/>
          </p:nvPr>
        </p:nvSpPr>
        <p:spPr>
          <a:prstGeom prst="rect">
            <a:avLst/>
          </a:prstGeom>
        </p:spPr>
        <p:txBody>
          <a:bodyPr vert="horz" wrap="square" lIns="0" tIns="8890" rIns="0" bIns="0" rtlCol="0">
            <a:spAutoFit/>
          </a:bodyPr>
          <a:lstStyle/>
          <a:p>
            <a:pPr marL="38100">
              <a:lnSpc>
                <a:spcPct val="100000"/>
              </a:lnSpc>
              <a:spcBef>
                <a:spcPts val="70"/>
              </a:spcBef>
            </a:pPr>
            <a:fld id="{81D60167-4931-47E6-BA6A-407CBD079E47}" type="slidenum">
              <a:rPr spc="-50" dirty="0"/>
              <a:t>6</a:t>
            </a:fld>
            <a:endParaRPr spc="-50" dirty="0"/>
          </a:p>
        </p:txBody>
      </p:sp>
      <p:pic>
        <p:nvPicPr>
          <p:cNvPr id="7" name="Picture 2" descr="eyeforvision">
            <a:extLst>
              <a:ext uri="{FF2B5EF4-FFF2-40B4-BE49-F238E27FC236}">
                <a16:creationId xmlns:a16="http://schemas.microsoft.com/office/drawing/2014/main" id="{1787C887-CD71-4600-AD72-409BEC9EB7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3023" y="8651788"/>
            <a:ext cx="2667000" cy="952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96106" y="1039864"/>
            <a:ext cx="6567487" cy="3244003"/>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596106" y="841391"/>
            <a:ext cx="6567805" cy="3695700"/>
          </a:xfrm>
          <a:custGeom>
            <a:avLst/>
            <a:gdLst/>
            <a:ahLst/>
            <a:cxnLst/>
            <a:rect l="l" t="t" r="r" b="b"/>
            <a:pathLst>
              <a:path w="6567805" h="3695700">
                <a:moveTo>
                  <a:pt x="0" y="0"/>
                </a:moveTo>
                <a:lnTo>
                  <a:pt x="6567487" y="0"/>
                </a:lnTo>
                <a:lnTo>
                  <a:pt x="6567487" y="3695699"/>
                </a:lnTo>
                <a:lnTo>
                  <a:pt x="0" y="3695699"/>
                </a:lnTo>
                <a:lnTo>
                  <a:pt x="0" y="0"/>
                </a:lnTo>
                <a:close/>
              </a:path>
            </a:pathLst>
          </a:custGeom>
          <a:ln w="13034">
            <a:solidFill>
              <a:srgbClr val="000000"/>
            </a:solidFill>
          </a:ln>
        </p:spPr>
        <p:txBody>
          <a:bodyPr wrap="square" lIns="0" tIns="0" rIns="0" bIns="0" rtlCol="0"/>
          <a:lstStyle/>
          <a:p>
            <a:endParaRPr/>
          </a:p>
        </p:txBody>
      </p:sp>
      <p:sp>
        <p:nvSpPr>
          <p:cNvPr id="4" name="object 4"/>
          <p:cNvSpPr txBox="1"/>
          <p:nvPr/>
        </p:nvSpPr>
        <p:spPr>
          <a:xfrm>
            <a:off x="964032" y="4813125"/>
            <a:ext cx="5822315" cy="3959225"/>
          </a:xfrm>
          <a:prstGeom prst="rect">
            <a:avLst/>
          </a:prstGeom>
        </p:spPr>
        <p:txBody>
          <a:bodyPr vert="horz" wrap="square" lIns="0" tIns="12065" rIns="0" bIns="0" rtlCol="0">
            <a:spAutoFit/>
          </a:bodyPr>
          <a:lstStyle/>
          <a:p>
            <a:pPr marL="12700" marR="54610">
              <a:lnSpc>
                <a:spcPct val="102699"/>
              </a:lnSpc>
              <a:spcBef>
                <a:spcPts val="95"/>
              </a:spcBef>
            </a:pPr>
            <a:r>
              <a:rPr sz="1200" spc="-25" dirty="0">
                <a:latin typeface="Arial"/>
                <a:cs typeface="Arial"/>
              </a:rPr>
              <a:t>In </a:t>
            </a:r>
            <a:r>
              <a:rPr sz="1200" spc="-15" dirty="0">
                <a:latin typeface="Arial"/>
                <a:cs typeface="Arial"/>
              </a:rPr>
              <a:t>order </a:t>
            </a:r>
            <a:r>
              <a:rPr sz="1200" spc="20" dirty="0">
                <a:latin typeface="Arial"/>
                <a:cs typeface="Arial"/>
              </a:rPr>
              <a:t>to </a:t>
            </a:r>
            <a:r>
              <a:rPr sz="1200" spc="-5" dirty="0">
                <a:latin typeface="Arial"/>
                <a:cs typeface="Arial"/>
              </a:rPr>
              <a:t>train </a:t>
            </a:r>
            <a:r>
              <a:rPr sz="1200" spc="-40" dirty="0">
                <a:latin typeface="Arial"/>
                <a:cs typeface="Arial"/>
              </a:rPr>
              <a:t>decision making </a:t>
            </a:r>
            <a:r>
              <a:rPr sz="1200" spc="-25" dirty="0">
                <a:latin typeface="Arial"/>
                <a:cs typeface="Arial"/>
              </a:rPr>
              <a:t>under </a:t>
            </a:r>
            <a:r>
              <a:rPr sz="1200" spc="-50" dirty="0">
                <a:latin typeface="Arial"/>
                <a:cs typeface="Arial"/>
              </a:rPr>
              <a:t>pressure </a:t>
            </a:r>
            <a:r>
              <a:rPr sz="1200" spc="-25" dirty="0">
                <a:latin typeface="Arial"/>
                <a:cs typeface="Arial"/>
              </a:rPr>
              <a:t>we </a:t>
            </a:r>
            <a:r>
              <a:rPr sz="1200" spc="-65" dirty="0">
                <a:latin typeface="Arial"/>
                <a:cs typeface="Arial"/>
              </a:rPr>
              <a:t>have </a:t>
            </a:r>
            <a:r>
              <a:rPr sz="1200" spc="-30" dirty="0">
                <a:latin typeface="Arial"/>
                <a:cs typeface="Arial"/>
              </a:rPr>
              <a:t>combined </a:t>
            </a:r>
            <a:r>
              <a:rPr sz="1200" spc="-20" dirty="0">
                <a:latin typeface="Arial"/>
                <a:cs typeface="Arial"/>
              </a:rPr>
              <a:t>tactical </a:t>
            </a:r>
            <a:r>
              <a:rPr sz="1200" spc="-65" dirty="0">
                <a:latin typeface="Arial"/>
                <a:cs typeface="Arial"/>
              </a:rPr>
              <a:t>scene  </a:t>
            </a:r>
            <a:r>
              <a:rPr sz="1200" spc="-20" dirty="0">
                <a:latin typeface="Arial"/>
                <a:cs typeface="Arial"/>
              </a:rPr>
              <a:t>recognition </a:t>
            </a:r>
            <a:r>
              <a:rPr sz="1200" spc="-10" dirty="0">
                <a:latin typeface="Arial"/>
                <a:cs typeface="Arial"/>
              </a:rPr>
              <a:t>followed </a:t>
            </a:r>
            <a:r>
              <a:rPr sz="1200" spc="-40" dirty="0">
                <a:latin typeface="Arial"/>
                <a:cs typeface="Arial"/>
              </a:rPr>
              <a:t>by </a:t>
            </a:r>
            <a:r>
              <a:rPr sz="1200" spc="-25" dirty="0">
                <a:latin typeface="Arial"/>
                <a:cs typeface="Arial"/>
              </a:rPr>
              <a:t>tactical </a:t>
            </a:r>
            <a:r>
              <a:rPr sz="1200" spc="-40" dirty="0">
                <a:latin typeface="Arial"/>
                <a:cs typeface="Arial"/>
              </a:rPr>
              <a:t>decision </a:t>
            </a:r>
            <a:r>
              <a:rPr sz="1200" spc="-45" dirty="0">
                <a:latin typeface="Arial"/>
                <a:cs typeface="Arial"/>
              </a:rPr>
              <a:t>and </a:t>
            </a:r>
            <a:r>
              <a:rPr sz="1200" spc="-20" dirty="0">
                <a:latin typeface="Arial"/>
                <a:cs typeface="Arial"/>
              </a:rPr>
              <a:t>action </a:t>
            </a:r>
            <a:r>
              <a:rPr sz="1200" spc="-60" dirty="0">
                <a:latin typeface="Arial"/>
                <a:cs typeface="Arial"/>
              </a:rPr>
              <a:t>responses </a:t>
            </a:r>
            <a:r>
              <a:rPr sz="1200" spc="-10" dirty="0">
                <a:latin typeface="Arial"/>
                <a:cs typeface="Arial"/>
              </a:rPr>
              <a:t>while </a:t>
            </a:r>
            <a:r>
              <a:rPr sz="1200" spc="-20" dirty="0">
                <a:latin typeface="Arial"/>
                <a:cs typeface="Arial"/>
              </a:rPr>
              <a:t>performing  </a:t>
            </a:r>
            <a:r>
              <a:rPr sz="1200" spc="-55" dirty="0">
                <a:latin typeface="Arial"/>
                <a:cs typeface="Arial"/>
              </a:rPr>
              <a:t>NeuroTracker </a:t>
            </a:r>
            <a:r>
              <a:rPr sz="1200" spc="-20" dirty="0">
                <a:latin typeface="Arial"/>
                <a:cs typeface="Arial"/>
              </a:rPr>
              <a:t>training. </a:t>
            </a:r>
            <a:r>
              <a:rPr sz="1300" spc="-60" dirty="0">
                <a:latin typeface="Arial"/>
                <a:cs typeface="Arial"/>
              </a:rPr>
              <a:t>NeuroTracker Tactical </a:t>
            </a:r>
            <a:r>
              <a:rPr sz="1300" spc="-65" dirty="0">
                <a:latin typeface="Arial"/>
                <a:cs typeface="Arial"/>
              </a:rPr>
              <a:t>Awareness </a:t>
            </a:r>
            <a:r>
              <a:rPr sz="1300" spc="-60" dirty="0">
                <a:latin typeface="Arial"/>
                <a:cs typeface="Arial"/>
              </a:rPr>
              <a:t>is </a:t>
            </a:r>
            <a:r>
              <a:rPr sz="1300" spc="-85" dirty="0">
                <a:latin typeface="Arial"/>
                <a:cs typeface="Arial"/>
              </a:rPr>
              <a:t>a </a:t>
            </a:r>
            <a:r>
              <a:rPr sz="1300" spc="-25" dirty="0">
                <a:latin typeface="Arial"/>
                <a:cs typeface="Arial"/>
              </a:rPr>
              <a:t>new </a:t>
            </a:r>
            <a:r>
              <a:rPr sz="1300" spc="-35" dirty="0">
                <a:latin typeface="Arial"/>
                <a:cs typeface="Arial"/>
              </a:rPr>
              <a:t>augmented </a:t>
            </a:r>
            <a:r>
              <a:rPr sz="1300" spc="-40" dirty="0">
                <a:latin typeface="Arial"/>
                <a:cs typeface="Arial"/>
              </a:rPr>
              <a:t>version  </a:t>
            </a:r>
            <a:r>
              <a:rPr sz="1300" spc="10" dirty="0">
                <a:latin typeface="Arial"/>
                <a:cs typeface="Arial"/>
              </a:rPr>
              <a:t>of </a:t>
            </a:r>
            <a:r>
              <a:rPr sz="1300" spc="-65" dirty="0">
                <a:latin typeface="Arial"/>
                <a:cs typeface="Arial"/>
              </a:rPr>
              <a:t>NeuroTracker, </a:t>
            </a:r>
            <a:r>
              <a:rPr sz="1300" spc="-20" dirty="0">
                <a:latin typeface="Arial"/>
                <a:cs typeface="Arial"/>
              </a:rPr>
              <a:t>which </a:t>
            </a:r>
            <a:r>
              <a:rPr sz="1300" spc="-35" dirty="0">
                <a:latin typeface="Arial"/>
                <a:cs typeface="Arial"/>
              </a:rPr>
              <a:t>integrates </a:t>
            </a:r>
            <a:r>
              <a:rPr sz="1300" spc="-25" dirty="0">
                <a:latin typeface="Arial"/>
                <a:cs typeface="Arial"/>
              </a:rPr>
              <a:t>tactical </a:t>
            </a:r>
            <a:r>
              <a:rPr sz="1300" spc="-40" dirty="0">
                <a:latin typeface="Arial"/>
                <a:cs typeface="Arial"/>
              </a:rPr>
              <a:t>play </a:t>
            </a:r>
            <a:r>
              <a:rPr sz="1300" spc="-80" dirty="0">
                <a:latin typeface="Arial"/>
                <a:cs typeface="Arial"/>
              </a:rPr>
              <a:t>scenes </a:t>
            </a:r>
            <a:r>
              <a:rPr sz="1300" spc="-45" dirty="0">
                <a:latin typeface="Arial"/>
                <a:cs typeface="Arial"/>
              </a:rPr>
              <a:t>and </a:t>
            </a:r>
            <a:r>
              <a:rPr sz="1300" spc="-25" dirty="0">
                <a:latin typeface="Arial"/>
                <a:cs typeface="Arial"/>
              </a:rPr>
              <a:t>video </a:t>
            </a:r>
            <a:r>
              <a:rPr sz="1300" spc="-65" dirty="0">
                <a:latin typeface="Arial"/>
                <a:cs typeface="Arial"/>
              </a:rPr>
              <a:t>sequences </a:t>
            </a:r>
            <a:r>
              <a:rPr sz="1300" spc="10" dirty="0">
                <a:latin typeface="Arial"/>
                <a:cs typeface="Arial"/>
              </a:rPr>
              <a:t>into </a:t>
            </a:r>
            <a:r>
              <a:rPr sz="1300" dirty="0">
                <a:latin typeface="Arial"/>
                <a:cs typeface="Arial"/>
              </a:rPr>
              <a:t>the  </a:t>
            </a:r>
            <a:r>
              <a:rPr sz="1300" spc="-85" dirty="0">
                <a:latin typeface="Arial"/>
                <a:cs typeface="Arial"/>
              </a:rPr>
              <a:t>3D </a:t>
            </a:r>
            <a:r>
              <a:rPr sz="1300" spc="-20" dirty="0">
                <a:latin typeface="Arial"/>
                <a:cs typeface="Arial"/>
              </a:rPr>
              <a:t>environment, </a:t>
            </a:r>
            <a:r>
              <a:rPr sz="1300" spc="-45" dirty="0">
                <a:latin typeface="Arial"/>
                <a:cs typeface="Arial"/>
              </a:rPr>
              <a:t>and </a:t>
            </a:r>
            <a:r>
              <a:rPr sz="1300" spc="-70" dirty="0">
                <a:latin typeface="Arial"/>
                <a:cs typeface="Arial"/>
              </a:rPr>
              <a:t>can </a:t>
            </a:r>
            <a:r>
              <a:rPr sz="1300" spc="-15" dirty="0">
                <a:latin typeface="Arial"/>
                <a:cs typeface="Arial"/>
              </a:rPr>
              <a:t>utilize </a:t>
            </a:r>
            <a:r>
              <a:rPr sz="1300" spc="-25" dirty="0">
                <a:latin typeface="Arial"/>
                <a:cs typeface="Arial"/>
              </a:rPr>
              <a:t>forms </a:t>
            </a:r>
            <a:r>
              <a:rPr sz="1300" spc="10" dirty="0">
                <a:latin typeface="Arial"/>
                <a:cs typeface="Arial"/>
              </a:rPr>
              <a:t>of </a:t>
            </a:r>
            <a:r>
              <a:rPr sz="1300" spc="-5" dirty="0">
                <a:latin typeface="Arial"/>
                <a:cs typeface="Arial"/>
              </a:rPr>
              <a:t>virtual </a:t>
            </a:r>
            <a:r>
              <a:rPr sz="1300" spc="-25" dirty="0">
                <a:latin typeface="Arial"/>
                <a:cs typeface="Arial"/>
              </a:rPr>
              <a:t>reality, </a:t>
            </a:r>
            <a:r>
              <a:rPr sz="1300" spc="-40" dirty="0">
                <a:latin typeface="Arial"/>
                <a:cs typeface="Arial"/>
              </a:rPr>
              <a:t>mixed </a:t>
            </a:r>
            <a:r>
              <a:rPr sz="1300" spc="-10" dirty="0">
                <a:latin typeface="Arial"/>
                <a:cs typeface="Arial"/>
              </a:rPr>
              <a:t>reality </a:t>
            </a:r>
            <a:r>
              <a:rPr sz="1300" spc="-40" dirty="0">
                <a:latin typeface="Arial"/>
                <a:cs typeface="Arial"/>
              </a:rPr>
              <a:t>and  </a:t>
            </a:r>
            <a:r>
              <a:rPr sz="1300" spc="-35" dirty="0">
                <a:latin typeface="Arial"/>
                <a:cs typeface="Arial"/>
              </a:rPr>
              <a:t>augmented </a:t>
            </a:r>
            <a:r>
              <a:rPr sz="1300" spc="-10" dirty="0">
                <a:latin typeface="Arial"/>
                <a:cs typeface="Arial"/>
              </a:rPr>
              <a:t>reality </a:t>
            </a:r>
            <a:r>
              <a:rPr sz="1300" spc="25" dirty="0">
                <a:latin typeface="Arial"/>
                <a:cs typeface="Arial"/>
              </a:rPr>
              <a:t>to </a:t>
            </a:r>
            <a:r>
              <a:rPr sz="1300" spc="-45" dirty="0">
                <a:latin typeface="Arial"/>
                <a:cs typeface="Arial"/>
              </a:rPr>
              <a:t>generate </a:t>
            </a:r>
            <a:r>
              <a:rPr sz="1300" spc="-25" dirty="0">
                <a:latin typeface="Arial"/>
                <a:cs typeface="Arial"/>
              </a:rPr>
              <a:t>realistic </a:t>
            </a:r>
            <a:r>
              <a:rPr sz="1300" spc="-75" dirty="0">
                <a:latin typeface="Arial"/>
                <a:cs typeface="Arial"/>
              </a:rPr>
              <a:t>scene </a:t>
            </a:r>
            <a:r>
              <a:rPr sz="1300" spc="-20" dirty="0">
                <a:latin typeface="Arial"/>
                <a:cs typeface="Arial"/>
              </a:rPr>
              <a:t>recognition</a:t>
            </a:r>
            <a:r>
              <a:rPr sz="1300" spc="-195" dirty="0">
                <a:latin typeface="Arial"/>
                <a:cs typeface="Arial"/>
              </a:rPr>
              <a:t> </a:t>
            </a:r>
            <a:r>
              <a:rPr sz="1300" spc="-60" dirty="0">
                <a:latin typeface="Arial"/>
                <a:cs typeface="Arial"/>
              </a:rPr>
              <a:t>tasks.</a:t>
            </a:r>
            <a:endParaRPr sz="1300">
              <a:latin typeface="Arial"/>
              <a:cs typeface="Arial"/>
            </a:endParaRPr>
          </a:p>
          <a:p>
            <a:pPr marL="12700" marR="5080">
              <a:lnSpc>
                <a:spcPct val="103099"/>
              </a:lnSpc>
              <a:spcBef>
                <a:spcPts val="1325"/>
              </a:spcBef>
            </a:pPr>
            <a:r>
              <a:rPr sz="1300" spc="-55" dirty="0">
                <a:latin typeface="Arial"/>
                <a:cs typeface="Arial"/>
              </a:rPr>
              <a:t>Training </a:t>
            </a:r>
            <a:r>
              <a:rPr sz="1300" spc="-45" dirty="0">
                <a:latin typeface="Arial"/>
                <a:cs typeface="Arial"/>
              </a:rPr>
              <a:t>involves </a:t>
            </a:r>
            <a:r>
              <a:rPr sz="1300" spc="-30" dirty="0">
                <a:latin typeface="Arial"/>
                <a:cs typeface="Arial"/>
              </a:rPr>
              <a:t>tracking </a:t>
            </a:r>
            <a:r>
              <a:rPr sz="1300" spc="-50" dirty="0">
                <a:latin typeface="Arial"/>
                <a:cs typeface="Arial"/>
              </a:rPr>
              <a:t>4 </a:t>
            </a:r>
            <a:r>
              <a:rPr sz="1300" spc="15" dirty="0">
                <a:latin typeface="Arial"/>
                <a:cs typeface="Arial"/>
              </a:rPr>
              <a:t>out </a:t>
            </a:r>
            <a:r>
              <a:rPr sz="1300" spc="10" dirty="0">
                <a:latin typeface="Arial"/>
                <a:cs typeface="Arial"/>
              </a:rPr>
              <a:t>of </a:t>
            </a:r>
            <a:r>
              <a:rPr sz="1300" spc="-50" dirty="0">
                <a:latin typeface="Arial"/>
                <a:cs typeface="Arial"/>
              </a:rPr>
              <a:t>8 </a:t>
            </a:r>
            <a:r>
              <a:rPr sz="1300" spc="-35" dirty="0">
                <a:latin typeface="Arial"/>
                <a:cs typeface="Arial"/>
              </a:rPr>
              <a:t>targets </a:t>
            </a:r>
            <a:r>
              <a:rPr sz="1300" spc="-10" dirty="0">
                <a:latin typeface="Arial"/>
                <a:cs typeface="Arial"/>
              </a:rPr>
              <a:t>while </a:t>
            </a:r>
            <a:r>
              <a:rPr sz="1300" spc="-30" dirty="0">
                <a:latin typeface="Arial"/>
                <a:cs typeface="Arial"/>
              </a:rPr>
              <a:t>simultaneously </a:t>
            </a:r>
            <a:r>
              <a:rPr sz="1300" spc="-45" dirty="0">
                <a:latin typeface="Arial"/>
                <a:cs typeface="Arial"/>
              </a:rPr>
              <a:t>making </a:t>
            </a:r>
            <a:r>
              <a:rPr sz="1300" spc="-25" dirty="0">
                <a:latin typeface="Arial"/>
                <a:cs typeface="Arial"/>
              </a:rPr>
              <a:t>tactical  </a:t>
            </a:r>
            <a:r>
              <a:rPr sz="1300" spc="-50" dirty="0">
                <a:latin typeface="Arial"/>
                <a:cs typeface="Arial"/>
              </a:rPr>
              <a:t>decisions </a:t>
            </a:r>
            <a:r>
              <a:rPr sz="1300" spc="-65" dirty="0">
                <a:latin typeface="Arial"/>
                <a:cs typeface="Arial"/>
              </a:rPr>
              <a:t>based </a:t>
            </a:r>
            <a:r>
              <a:rPr sz="1300" spc="-25" dirty="0">
                <a:latin typeface="Arial"/>
                <a:cs typeface="Arial"/>
              </a:rPr>
              <a:t>on </a:t>
            </a:r>
            <a:r>
              <a:rPr sz="1300" spc="-85" dirty="0">
                <a:latin typeface="Arial"/>
                <a:cs typeface="Arial"/>
              </a:rPr>
              <a:t>a </a:t>
            </a:r>
            <a:r>
              <a:rPr sz="1300" spc="-40" dirty="0">
                <a:latin typeface="Arial"/>
                <a:cs typeface="Arial"/>
              </a:rPr>
              <a:t>visual </a:t>
            </a:r>
            <a:r>
              <a:rPr sz="1300" spc="-70" dirty="0">
                <a:latin typeface="Arial"/>
                <a:cs typeface="Arial"/>
              </a:rPr>
              <a:t>scene </a:t>
            </a:r>
            <a:r>
              <a:rPr sz="1300" spc="-20" dirty="0">
                <a:latin typeface="Arial"/>
                <a:cs typeface="Arial"/>
              </a:rPr>
              <a:t>behind </a:t>
            </a:r>
            <a:r>
              <a:rPr sz="1300" spc="-30" dirty="0">
                <a:latin typeface="Arial"/>
                <a:cs typeface="Arial"/>
              </a:rPr>
              <a:t>those targets. </a:t>
            </a:r>
            <a:r>
              <a:rPr sz="1300" spc="-65" dirty="0">
                <a:latin typeface="Arial"/>
                <a:cs typeface="Arial"/>
              </a:rPr>
              <a:t>This </a:t>
            </a:r>
            <a:r>
              <a:rPr sz="1300" spc="-10" dirty="0">
                <a:latin typeface="Arial"/>
                <a:cs typeface="Arial"/>
              </a:rPr>
              <a:t>method </a:t>
            </a:r>
            <a:r>
              <a:rPr sz="1300" spc="-35" dirty="0">
                <a:latin typeface="Arial"/>
                <a:cs typeface="Arial"/>
              </a:rPr>
              <a:t>allows  </a:t>
            </a:r>
            <a:r>
              <a:rPr sz="1300" spc="-45" dirty="0">
                <a:latin typeface="Arial"/>
                <a:cs typeface="Arial"/>
              </a:rPr>
              <a:t>accurate </a:t>
            </a:r>
            <a:r>
              <a:rPr sz="1300" spc="-65" dirty="0">
                <a:latin typeface="Arial"/>
                <a:cs typeface="Arial"/>
              </a:rPr>
              <a:t>responses </a:t>
            </a:r>
            <a:r>
              <a:rPr sz="1300" spc="25" dirty="0">
                <a:latin typeface="Arial"/>
                <a:cs typeface="Arial"/>
              </a:rPr>
              <a:t>to </a:t>
            </a:r>
            <a:r>
              <a:rPr sz="1300" spc="-40" dirty="0">
                <a:latin typeface="Arial"/>
                <a:cs typeface="Arial"/>
              </a:rPr>
              <a:t>be </a:t>
            </a:r>
            <a:r>
              <a:rPr sz="1300" spc="-25" dirty="0">
                <a:latin typeface="Arial"/>
                <a:cs typeface="Arial"/>
              </a:rPr>
              <a:t>learn </a:t>
            </a:r>
            <a:r>
              <a:rPr sz="1300" spc="20" dirty="0">
                <a:latin typeface="Arial"/>
                <a:cs typeface="Arial"/>
              </a:rPr>
              <a:t>with </a:t>
            </a:r>
            <a:r>
              <a:rPr sz="1300" spc="-20" dirty="0">
                <a:latin typeface="Arial"/>
                <a:cs typeface="Arial"/>
              </a:rPr>
              <a:t>automaticity, </a:t>
            </a:r>
            <a:r>
              <a:rPr sz="1300" spc="-45" dirty="0">
                <a:latin typeface="Arial"/>
                <a:cs typeface="Arial"/>
              </a:rPr>
              <a:t>and </a:t>
            </a:r>
            <a:r>
              <a:rPr sz="1300" spc="-25" dirty="0">
                <a:latin typeface="Arial"/>
                <a:cs typeface="Arial"/>
              </a:rPr>
              <a:t>most </a:t>
            </a:r>
            <a:r>
              <a:rPr sz="1300" spc="-5" dirty="0">
                <a:latin typeface="Arial"/>
                <a:cs typeface="Arial"/>
              </a:rPr>
              <a:t>importantly </a:t>
            </a:r>
            <a:r>
              <a:rPr sz="1300" spc="25" dirty="0">
                <a:latin typeface="Arial"/>
                <a:cs typeface="Arial"/>
              </a:rPr>
              <a:t>to </a:t>
            </a:r>
            <a:r>
              <a:rPr sz="1300" spc="-20" dirty="0">
                <a:latin typeface="Arial"/>
                <a:cs typeface="Arial"/>
              </a:rPr>
              <a:t>do </a:t>
            </a:r>
            <a:r>
              <a:rPr sz="1300" spc="-75" dirty="0">
                <a:latin typeface="Arial"/>
                <a:cs typeface="Arial"/>
              </a:rPr>
              <a:t>so  </a:t>
            </a:r>
            <a:r>
              <a:rPr sz="1300" spc="-10" dirty="0">
                <a:latin typeface="Arial"/>
                <a:cs typeface="Arial"/>
              </a:rPr>
              <a:t>while </a:t>
            </a:r>
            <a:r>
              <a:rPr sz="1300" spc="-20" dirty="0">
                <a:latin typeface="Arial"/>
                <a:cs typeface="Arial"/>
              </a:rPr>
              <a:t>under </a:t>
            </a:r>
            <a:r>
              <a:rPr sz="1300" spc="-30" dirty="0">
                <a:latin typeface="Arial"/>
                <a:cs typeface="Arial"/>
              </a:rPr>
              <a:t>high cognitive load, </a:t>
            </a:r>
            <a:r>
              <a:rPr sz="1300" spc="-25" dirty="0">
                <a:latin typeface="Arial"/>
                <a:cs typeface="Arial"/>
              </a:rPr>
              <a:t>simulating </a:t>
            </a:r>
            <a:r>
              <a:rPr sz="1300" dirty="0">
                <a:latin typeface="Arial"/>
                <a:cs typeface="Arial"/>
              </a:rPr>
              <a:t>the </a:t>
            </a:r>
            <a:r>
              <a:rPr sz="1300" spc="-20" dirty="0">
                <a:latin typeface="Arial"/>
                <a:cs typeface="Arial"/>
              </a:rPr>
              <a:t>mental </a:t>
            </a:r>
            <a:r>
              <a:rPr sz="1300" spc="-50" dirty="0">
                <a:latin typeface="Arial"/>
                <a:cs typeface="Arial"/>
              </a:rPr>
              <a:t>pressure </a:t>
            </a:r>
            <a:r>
              <a:rPr sz="1300" spc="10" dirty="0">
                <a:latin typeface="Arial"/>
                <a:cs typeface="Arial"/>
              </a:rPr>
              <a:t>that </a:t>
            </a:r>
            <a:r>
              <a:rPr sz="1300" dirty="0">
                <a:latin typeface="Arial"/>
                <a:cs typeface="Arial"/>
              </a:rPr>
              <a:t>often</a:t>
            </a:r>
            <a:r>
              <a:rPr sz="1300" spc="-254" dirty="0">
                <a:latin typeface="Arial"/>
                <a:cs typeface="Arial"/>
              </a:rPr>
              <a:t> </a:t>
            </a:r>
            <a:r>
              <a:rPr sz="1300" spc="-60" dirty="0">
                <a:latin typeface="Arial"/>
                <a:cs typeface="Arial"/>
              </a:rPr>
              <a:t>needs </a:t>
            </a:r>
            <a:r>
              <a:rPr sz="1300" spc="-40" dirty="0">
                <a:latin typeface="Arial"/>
                <a:cs typeface="Arial"/>
              </a:rPr>
              <a:t>be  </a:t>
            </a:r>
            <a:r>
              <a:rPr sz="1300" spc="-60" dirty="0">
                <a:latin typeface="Arial"/>
                <a:cs typeface="Arial"/>
              </a:rPr>
              <a:t>managed </a:t>
            </a:r>
            <a:r>
              <a:rPr sz="1300" spc="-25" dirty="0">
                <a:latin typeface="Arial"/>
                <a:cs typeface="Arial"/>
              </a:rPr>
              <a:t>when </a:t>
            </a:r>
            <a:r>
              <a:rPr sz="1300" spc="-15" dirty="0">
                <a:latin typeface="Arial"/>
                <a:cs typeface="Arial"/>
              </a:rPr>
              <a:t>performing </a:t>
            </a:r>
            <a:r>
              <a:rPr sz="1300" spc="-5" dirty="0">
                <a:latin typeface="Arial"/>
                <a:cs typeface="Arial"/>
              </a:rPr>
              <a:t>in </a:t>
            </a:r>
            <a:r>
              <a:rPr sz="1300" spc="-35" dirty="0">
                <a:latin typeface="Arial"/>
                <a:cs typeface="Arial"/>
              </a:rPr>
              <a:t>demanding </a:t>
            </a:r>
            <a:r>
              <a:rPr sz="1300" spc="-25" dirty="0">
                <a:latin typeface="Arial"/>
                <a:cs typeface="Arial"/>
              </a:rPr>
              <a:t>situations </a:t>
            </a:r>
            <a:r>
              <a:rPr sz="1300" spc="5" dirty="0">
                <a:latin typeface="Arial"/>
                <a:cs typeface="Arial"/>
              </a:rPr>
              <a:t>or </a:t>
            </a:r>
            <a:r>
              <a:rPr sz="1300" spc="-5" dirty="0">
                <a:latin typeface="Arial"/>
                <a:cs typeface="Arial"/>
              </a:rPr>
              <a:t>at</a:t>
            </a:r>
            <a:r>
              <a:rPr sz="1300" spc="-250" dirty="0">
                <a:latin typeface="Arial"/>
                <a:cs typeface="Arial"/>
              </a:rPr>
              <a:t> </a:t>
            </a:r>
            <a:r>
              <a:rPr sz="1300" spc="-55" dirty="0">
                <a:latin typeface="Arial"/>
                <a:cs typeface="Arial"/>
              </a:rPr>
              <a:t>speed.</a:t>
            </a:r>
            <a:endParaRPr sz="1300">
              <a:latin typeface="Arial"/>
              <a:cs typeface="Arial"/>
            </a:endParaRPr>
          </a:p>
          <a:p>
            <a:pPr marL="12700" marR="11430">
              <a:lnSpc>
                <a:spcPct val="102699"/>
              </a:lnSpc>
              <a:spcBef>
                <a:spcPts val="1370"/>
              </a:spcBef>
            </a:pPr>
            <a:r>
              <a:rPr sz="1100" spc="-20" dirty="0">
                <a:latin typeface="Arial"/>
                <a:cs typeface="Arial"/>
              </a:rPr>
              <a:t>While </a:t>
            </a:r>
            <a:r>
              <a:rPr sz="1100" spc="-15" dirty="0">
                <a:latin typeface="Arial"/>
                <a:cs typeface="Arial"/>
              </a:rPr>
              <a:t>training </a:t>
            </a:r>
            <a:r>
              <a:rPr sz="1100" spc="-40" dirty="0">
                <a:latin typeface="Arial"/>
                <a:cs typeface="Arial"/>
              </a:rPr>
              <a:t>and </a:t>
            </a:r>
            <a:r>
              <a:rPr sz="1100" spc="-20" dirty="0">
                <a:latin typeface="Arial"/>
                <a:cs typeface="Arial"/>
              </a:rPr>
              <a:t>simulation </a:t>
            </a:r>
            <a:r>
              <a:rPr sz="1100" spc="-35" dirty="0">
                <a:latin typeface="Arial"/>
                <a:cs typeface="Arial"/>
              </a:rPr>
              <a:t>programs are </a:t>
            </a:r>
            <a:r>
              <a:rPr sz="1100" spc="-15" dirty="0">
                <a:latin typeface="Arial"/>
                <a:cs typeface="Arial"/>
              </a:rPr>
              <a:t>effective </a:t>
            </a:r>
            <a:r>
              <a:rPr sz="1100" spc="15" dirty="0">
                <a:latin typeface="Arial"/>
                <a:cs typeface="Arial"/>
              </a:rPr>
              <a:t>for </a:t>
            </a:r>
            <a:r>
              <a:rPr sz="1100" spc="-30" dirty="0">
                <a:latin typeface="Arial"/>
                <a:cs typeface="Arial"/>
              </a:rPr>
              <a:t>acquiring </a:t>
            </a:r>
            <a:r>
              <a:rPr sz="1100" spc="-40" dirty="0">
                <a:latin typeface="Arial"/>
                <a:cs typeface="Arial"/>
              </a:rPr>
              <a:t>precise skills and </a:t>
            </a:r>
            <a:r>
              <a:rPr sz="1100" spc="-30" dirty="0">
                <a:latin typeface="Arial"/>
                <a:cs typeface="Arial"/>
              </a:rPr>
              <a:t>knowledge,  generally</a:t>
            </a:r>
            <a:r>
              <a:rPr sz="1100" spc="-45" dirty="0">
                <a:latin typeface="Arial"/>
                <a:cs typeface="Arial"/>
              </a:rPr>
              <a:t> </a:t>
            </a:r>
            <a:r>
              <a:rPr sz="1100" spc="-15" dirty="0">
                <a:latin typeface="Arial"/>
                <a:cs typeface="Arial"/>
              </a:rPr>
              <a:t>they</a:t>
            </a:r>
            <a:r>
              <a:rPr sz="1100" spc="-40" dirty="0">
                <a:latin typeface="Arial"/>
                <a:cs typeface="Arial"/>
              </a:rPr>
              <a:t> </a:t>
            </a:r>
            <a:r>
              <a:rPr sz="1100" spc="-20" dirty="0">
                <a:latin typeface="Arial"/>
                <a:cs typeface="Arial"/>
              </a:rPr>
              <a:t>do</a:t>
            </a:r>
            <a:r>
              <a:rPr sz="1100" spc="-45" dirty="0">
                <a:latin typeface="Arial"/>
                <a:cs typeface="Arial"/>
              </a:rPr>
              <a:t> </a:t>
            </a:r>
            <a:r>
              <a:rPr sz="1100" spc="5" dirty="0">
                <a:latin typeface="Arial"/>
                <a:cs typeface="Arial"/>
              </a:rPr>
              <a:t>not</a:t>
            </a:r>
            <a:r>
              <a:rPr sz="1100" spc="-55" dirty="0">
                <a:latin typeface="Arial"/>
                <a:cs typeface="Arial"/>
              </a:rPr>
              <a:t> </a:t>
            </a:r>
            <a:r>
              <a:rPr sz="1100" spc="-10" dirty="0">
                <a:latin typeface="Arial"/>
                <a:cs typeface="Arial"/>
              </a:rPr>
              <a:t>test</a:t>
            </a:r>
            <a:r>
              <a:rPr sz="1100" spc="-50" dirty="0">
                <a:latin typeface="Arial"/>
                <a:cs typeface="Arial"/>
              </a:rPr>
              <a:t> an </a:t>
            </a:r>
            <a:r>
              <a:rPr sz="1100" spc="-20" dirty="0">
                <a:latin typeface="Arial"/>
                <a:cs typeface="Arial"/>
              </a:rPr>
              <a:t>individual’s</a:t>
            </a:r>
            <a:r>
              <a:rPr sz="1100" spc="-45" dirty="0">
                <a:latin typeface="Arial"/>
                <a:cs typeface="Arial"/>
              </a:rPr>
              <a:t> </a:t>
            </a:r>
            <a:r>
              <a:rPr sz="1100" spc="-10" dirty="0">
                <a:latin typeface="Arial"/>
                <a:cs typeface="Arial"/>
              </a:rPr>
              <a:t>ability</a:t>
            </a:r>
            <a:r>
              <a:rPr sz="1100" spc="-40" dirty="0">
                <a:latin typeface="Arial"/>
                <a:cs typeface="Arial"/>
              </a:rPr>
              <a:t> </a:t>
            </a:r>
            <a:r>
              <a:rPr sz="1100" spc="20" dirty="0">
                <a:latin typeface="Arial"/>
                <a:cs typeface="Arial"/>
              </a:rPr>
              <a:t>to</a:t>
            </a:r>
            <a:r>
              <a:rPr sz="1100" spc="-50" dirty="0">
                <a:latin typeface="Arial"/>
                <a:cs typeface="Arial"/>
              </a:rPr>
              <a:t> </a:t>
            </a:r>
            <a:r>
              <a:rPr sz="1100" spc="-5" dirty="0">
                <a:latin typeface="Arial"/>
                <a:cs typeface="Arial"/>
              </a:rPr>
              <a:t>perform</a:t>
            </a:r>
            <a:r>
              <a:rPr sz="1100" spc="-45" dirty="0">
                <a:latin typeface="Arial"/>
                <a:cs typeface="Arial"/>
              </a:rPr>
              <a:t> </a:t>
            </a:r>
            <a:r>
              <a:rPr sz="1100" spc="-20" dirty="0">
                <a:latin typeface="Arial"/>
                <a:cs typeface="Arial"/>
              </a:rPr>
              <a:t>when</a:t>
            </a:r>
            <a:r>
              <a:rPr sz="1100" spc="-45" dirty="0">
                <a:latin typeface="Arial"/>
                <a:cs typeface="Arial"/>
              </a:rPr>
              <a:t> </a:t>
            </a:r>
            <a:r>
              <a:rPr sz="1100" spc="-20" dirty="0">
                <a:latin typeface="Arial"/>
                <a:cs typeface="Arial"/>
              </a:rPr>
              <a:t>under</a:t>
            </a:r>
            <a:r>
              <a:rPr sz="1100" spc="-40" dirty="0">
                <a:latin typeface="Arial"/>
                <a:cs typeface="Arial"/>
              </a:rPr>
              <a:t> </a:t>
            </a:r>
            <a:r>
              <a:rPr sz="1100" spc="-25" dirty="0">
                <a:latin typeface="Arial"/>
                <a:cs typeface="Arial"/>
              </a:rPr>
              <a:t>cognitive</a:t>
            </a:r>
            <a:r>
              <a:rPr sz="1100" spc="-40" dirty="0">
                <a:latin typeface="Arial"/>
                <a:cs typeface="Arial"/>
              </a:rPr>
              <a:t> </a:t>
            </a:r>
            <a:r>
              <a:rPr sz="1100" spc="-30" dirty="0">
                <a:latin typeface="Arial"/>
                <a:cs typeface="Arial"/>
              </a:rPr>
              <a:t>load</a:t>
            </a:r>
            <a:r>
              <a:rPr sz="1100" spc="-45" dirty="0">
                <a:latin typeface="Arial"/>
                <a:cs typeface="Arial"/>
              </a:rPr>
              <a:t> </a:t>
            </a:r>
            <a:r>
              <a:rPr sz="1100" dirty="0">
                <a:latin typeface="Arial"/>
                <a:cs typeface="Arial"/>
              </a:rPr>
              <a:t>or</a:t>
            </a:r>
            <a:r>
              <a:rPr sz="1100" spc="-40" dirty="0">
                <a:latin typeface="Arial"/>
                <a:cs typeface="Arial"/>
              </a:rPr>
              <a:t> </a:t>
            </a:r>
            <a:r>
              <a:rPr sz="1100" spc="-50" dirty="0">
                <a:latin typeface="Arial"/>
                <a:cs typeface="Arial"/>
              </a:rPr>
              <a:t>stress.</a:t>
            </a:r>
            <a:r>
              <a:rPr sz="1100" spc="-65" dirty="0">
                <a:latin typeface="Arial"/>
                <a:cs typeface="Arial"/>
              </a:rPr>
              <a:t> </a:t>
            </a:r>
            <a:r>
              <a:rPr sz="1100" spc="-50" dirty="0">
                <a:latin typeface="Arial"/>
                <a:cs typeface="Arial"/>
              </a:rPr>
              <a:t>We  </a:t>
            </a:r>
            <a:r>
              <a:rPr sz="1100" spc="-25" dirty="0">
                <a:latin typeface="Arial"/>
                <a:cs typeface="Arial"/>
              </a:rPr>
              <a:t>must</a:t>
            </a:r>
            <a:r>
              <a:rPr sz="1100" spc="-60" dirty="0">
                <a:latin typeface="Arial"/>
                <a:cs typeface="Arial"/>
              </a:rPr>
              <a:t> </a:t>
            </a:r>
            <a:r>
              <a:rPr sz="1100" spc="5" dirty="0">
                <a:latin typeface="Arial"/>
                <a:cs typeface="Arial"/>
              </a:rPr>
              <a:t>not</a:t>
            </a:r>
            <a:r>
              <a:rPr sz="1100" spc="-55" dirty="0">
                <a:latin typeface="Arial"/>
                <a:cs typeface="Arial"/>
              </a:rPr>
              <a:t> </a:t>
            </a:r>
            <a:r>
              <a:rPr sz="1100" spc="-15" dirty="0">
                <a:latin typeface="Arial"/>
                <a:cs typeface="Arial"/>
              </a:rPr>
              <a:t>just</a:t>
            </a:r>
            <a:r>
              <a:rPr sz="1100" spc="-55" dirty="0">
                <a:latin typeface="Arial"/>
                <a:cs typeface="Arial"/>
              </a:rPr>
              <a:t> </a:t>
            </a:r>
            <a:r>
              <a:rPr sz="1100" spc="-10" dirty="0">
                <a:latin typeface="Arial"/>
                <a:cs typeface="Arial"/>
              </a:rPr>
              <a:t>test</a:t>
            </a:r>
            <a:r>
              <a:rPr sz="1100" spc="-55" dirty="0">
                <a:latin typeface="Arial"/>
                <a:cs typeface="Arial"/>
              </a:rPr>
              <a:t> </a:t>
            </a:r>
            <a:r>
              <a:rPr sz="1100" spc="-5" dirty="0">
                <a:latin typeface="Arial"/>
                <a:cs typeface="Arial"/>
              </a:rPr>
              <a:t>the</a:t>
            </a:r>
            <a:r>
              <a:rPr sz="1100" spc="-45" dirty="0">
                <a:latin typeface="Arial"/>
                <a:cs typeface="Arial"/>
              </a:rPr>
              <a:t> </a:t>
            </a:r>
            <a:r>
              <a:rPr sz="1100" spc="-25" dirty="0">
                <a:latin typeface="Arial"/>
                <a:cs typeface="Arial"/>
              </a:rPr>
              <a:t>acquisition</a:t>
            </a:r>
            <a:r>
              <a:rPr sz="1100" spc="-50" dirty="0">
                <a:latin typeface="Arial"/>
                <a:cs typeface="Arial"/>
              </a:rPr>
              <a:t> </a:t>
            </a:r>
            <a:r>
              <a:rPr sz="1100" spc="5" dirty="0">
                <a:latin typeface="Arial"/>
                <a:cs typeface="Arial"/>
              </a:rPr>
              <a:t>of</a:t>
            </a:r>
            <a:r>
              <a:rPr sz="1100" spc="-45" dirty="0">
                <a:latin typeface="Arial"/>
                <a:cs typeface="Arial"/>
              </a:rPr>
              <a:t> </a:t>
            </a:r>
            <a:r>
              <a:rPr sz="1100" spc="-30" dirty="0">
                <a:latin typeface="Arial"/>
                <a:cs typeface="Arial"/>
              </a:rPr>
              <a:t>knowledge</a:t>
            </a:r>
            <a:r>
              <a:rPr sz="1100" spc="-40" dirty="0">
                <a:latin typeface="Arial"/>
                <a:cs typeface="Arial"/>
              </a:rPr>
              <a:t> and</a:t>
            </a:r>
            <a:r>
              <a:rPr sz="1100" spc="-50" dirty="0">
                <a:latin typeface="Arial"/>
                <a:cs typeface="Arial"/>
              </a:rPr>
              <a:t> </a:t>
            </a:r>
            <a:r>
              <a:rPr sz="1100" spc="-40" dirty="0">
                <a:latin typeface="Arial"/>
                <a:cs typeface="Arial"/>
              </a:rPr>
              <a:t>skills,</a:t>
            </a:r>
            <a:r>
              <a:rPr sz="1100" spc="-45" dirty="0">
                <a:latin typeface="Arial"/>
                <a:cs typeface="Arial"/>
              </a:rPr>
              <a:t> </a:t>
            </a:r>
            <a:r>
              <a:rPr sz="1100" spc="10" dirty="0">
                <a:latin typeface="Arial"/>
                <a:cs typeface="Arial"/>
              </a:rPr>
              <a:t>but</a:t>
            </a:r>
            <a:r>
              <a:rPr sz="1100" spc="-55" dirty="0">
                <a:latin typeface="Arial"/>
                <a:cs typeface="Arial"/>
              </a:rPr>
              <a:t> </a:t>
            </a:r>
            <a:r>
              <a:rPr sz="1100" spc="-50" dirty="0">
                <a:latin typeface="Arial"/>
                <a:cs typeface="Arial"/>
              </a:rPr>
              <a:t>also</a:t>
            </a:r>
            <a:r>
              <a:rPr sz="1100" spc="-60" dirty="0">
                <a:latin typeface="Arial"/>
                <a:cs typeface="Arial"/>
              </a:rPr>
              <a:t> </a:t>
            </a:r>
            <a:r>
              <a:rPr sz="1100" spc="-10" dirty="0">
                <a:latin typeface="Arial"/>
                <a:cs typeface="Arial"/>
              </a:rPr>
              <a:t>test</a:t>
            </a:r>
            <a:r>
              <a:rPr sz="1100" spc="-55" dirty="0">
                <a:latin typeface="Arial"/>
                <a:cs typeface="Arial"/>
              </a:rPr>
              <a:t> </a:t>
            </a:r>
            <a:r>
              <a:rPr sz="1100" spc="-5" dirty="0">
                <a:latin typeface="Arial"/>
                <a:cs typeface="Arial"/>
              </a:rPr>
              <a:t>whether</a:t>
            </a:r>
            <a:r>
              <a:rPr sz="1100" spc="-45" dirty="0">
                <a:latin typeface="Arial"/>
                <a:cs typeface="Arial"/>
              </a:rPr>
              <a:t> </a:t>
            </a:r>
            <a:r>
              <a:rPr sz="1100" spc="-15" dirty="0">
                <a:latin typeface="Arial"/>
                <a:cs typeface="Arial"/>
              </a:rPr>
              <a:t>they</a:t>
            </a:r>
            <a:r>
              <a:rPr sz="1100" spc="-40" dirty="0">
                <a:latin typeface="Arial"/>
                <a:cs typeface="Arial"/>
              </a:rPr>
              <a:t> </a:t>
            </a:r>
            <a:r>
              <a:rPr sz="1100" spc="-60" dirty="0">
                <a:latin typeface="Arial"/>
                <a:cs typeface="Arial"/>
              </a:rPr>
              <a:t>can</a:t>
            </a:r>
            <a:r>
              <a:rPr sz="1100" spc="-50" dirty="0">
                <a:latin typeface="Arial"/>
                <a:cs typeface="Arial"/>
              </a:rPr>
              <a:t> </a:t>
            </a:r>
            <a:r>
              <a:rPr sz="1100" spc="-35" dirty="0">
                <a:latin typeface="Arial"/>
                <a:cs typeface="Arial"/>
              </a:rPr>
              <a:t>be</a:t>
            </a:r>
            <a:r>
              <a:rPr sz="1100" spc="-45" dirty="0">
                <a:latin typeface="Arial"/>
                <a:cs typeface="Arial"/>
              </a:rPr>
              <a:t> </a:t>
            </a:r>
            <a:r>
              <a:rPr sz="1100" spc="-25" dirty="0">
                <a:latin typeface="Arial"/>
                <a:cs typeface="Arial"/>
              </a:rPr>
              <a:t>applied  </a:t>
            </a:r>
            <a:r>
              <a:rPr sz="1100" spc="-20" dirty="0">
                <a:latin typeface="Arial"/>
                <a:cs typeface="Arial"/>
              </a:rPr>
              <a:t>under </a:t>
            </a:r>
            <a:r>
              <a:rPr sz="1100" spc="-40" dirty="0">
                <a:latin typeface="Arial"/>
                <a:cs typeface="Arial"/>
              </a:rPr>
              <a:t>pressure, and </a:t>
            </a:r>
            <a:r>
              <a:rPr sz="1100" spc="-5" dirty="0">
                <a:latin typeface="Arial"/>
                <a:cs typeface="Arial"/>
              </a:rPr>
              <a:t>whether </a:t>
            </a:r>
            <a:r>
              <a:rPr sz="1100" spc="-15" dirty="0">
                <a:latin typeface="Arial"/>
                <a:cs typeface="Arial"/>
              </a:rPr>
              <a:t>this </a:t>
            </a:r>
            <a:r>
              <a:rPr sz="1100" spc="-60" dirty="0">
                <a:latin typeface="Arial"/>
                <a:cs typeface="Arial"/>
              </a:rPr>
              <a:t>can </a:t>
            </a:r>
            <a:r>
              <a:rPr sz="1100" spc="-35" dirty="0">
                <a:latin typeface="Arial"/>
                <a:cs typeface="Arial"/>
              </a:rPr>
              <a:t>be</a:t>
            </a:r>
            <a:r>
              <a:rPr sz="1100" spc="-190" dirty="0">
                <a:latin typeface="Arial"/>
                <a:cs typeface="Arial"/>
              </a:rPr>
              <a:t> </a:t>
            </a:r>
            <a:r>
              <a:rPr sz="1100" spc="-40" dirty="0">
                <a:latin typeface="Arial"/>
                <a:cs typeface="Arial"/>
              </a:rPr>
              <a:t>sustainable.</a:t>
            </a:r>
            <a:endParaRPr sz="1100">
              <a:latin typeface="Arial"/>
              <a:cs typeface="Arial"/>
            </a:endParaRPr>
          </a:p>
          <a:p>
            <a:pPr>
              <a:lnSpc>
                <a:spcPct val="100000"/>
              </a:lnSpc>
              <a:spcBef>
                <a:spcPts val="10"/>
              </a:spcBef>
            </a:pPr>
            <a:endParaRPr sz="1150">
              <a:latin typeface="Arial"/>
              <a:cs typeface="Arial"/>
            </a:endParaRPr>
          </a:p>
          <a:p>
            <a:pPr marL="12700" marR="15240">
              <a:lnSpc>
                <a:spcPct val="103600"/>
              </a:lnSpc>
              <a:spcBef>
                <a:spcPts val="5"/>
              </a:spcBef>
            </a:pPr>
            <a:r>
              <a:rPr sz="1100" spc="-65" dirty="0">
                <a:latin typeface="Arial"/>
                <a:cs typeface="Arial"/>
              </a:rPr>
              <a:t>The</a:t>
            </a:r>
            <a:r>
              <a:rPr sz="1100" spc="-40" dirty="0">
                <a:latin typeface="Arial"/>
                <a:cs typeface="Arial"/>
              </a:rPr>
              <a:t> </a:t>
            </a:r>
            <a:r>
              <a:rPr sz="1100" spc="-45" dirty="0">
                <a:latin typeface="Arial"/>
                <a:cs typeface="Arial"/>
              </a:rPr>
              <a:t>advantage</a:t>
            </a:r>
            <a:r>
              <a:rPr sz="1100" spc="-40" dirty="0">
                <a:latin typeface="Arial"/>
                <a:cs typeface="Arial"/>
              </a:rPr>
              <a:t> </a:t>
            </a:r>
            <a:r>
              <a:rPr sz="1100" spc="5" dirty="0">
                <a:latin typeface="Arial"/>
                <a:cs typeface="Arial"/>
              </a:rPr>
              <a:t>of</a:t>
            </a:r>
            <a:r>
              <a:rPr sz="1100" spc="-40" dirty="0">
                <a:latin typeface="Arial"/>
                <a:cs typeface="Arial"/>
              </a:rPr>
              <a:t> NeuroTracker </a:t>
            </a:r>
            <a:r>
              <a:rPr sz="1100" spc="-50" dirty="0">
                <a:latin typeface="Arial"/>
                <a:cs typeface="Arial"/>
              </a:rPr>
              <a:t>is </a:t>
            </a:r>
            <a:r>
              <a:rPr sz="1100" spc="10" dirty="0">
                <a:latin typeface="Arial"/>
                <a:cs typeface="Arial"/>
              </a:rPr>
              <a:t>that</a:t>
            </a:r>
            <a:r>
              <a:rPr sz="1100" spc="-50" dirty="0">
                <a:latin typeface="Arial"/>
                <a:cs typeface="Arial"/>
              </a:rPr>
              <a:t> </a:t>
            </a:r>
            <a:r>
              <a:rPr sz="1100" spc="40" dirty="0">
                <a:latin typeface="Arial"/>
                <a:cs typeface="Arial"/>
              </a:rPr>
              <a:t>it</a:t>
            </a:r>
            <a:r>
              <a:rPr sz="1100" spc="-50" dirty="0">
                <a:latin typeface="Arial"/>
                <a:cs typeface="Arial"/>
              </a:rPr>
              <a:t> </a:t>
            </a:r>
            <a:r>
              <a:rPr sz="1100" spc="-20" dirty="0">
                <a:latin typeface="Arial"/>
                <a:cs typeface="Arial"/>
              </a:rPr>
              <a:t>automatically</a:t>
            </a:r>
            <a:r>
              <a:rPr sz="1100" spc="-40" dirty="0">
                <a:latin typeface="Arial"/>
                <a:cs typeface="Arial"/>
              </a:rPr>
              <a:t> adapts</a:t>
            </a:r>
            <a:r>
              <a:rPr sz="1100" spc="-50" dirty="0">
                <a:latin typeface="Arial"/>
                <a:cs typeface="Arial"/>
              </a:rPr>
              <a:t> </a:t>
            </a:r>
            <a:r>
              <a:rPr sz="1100" spc="20" dirty="0">
                <a:latin typeface="Arial"/>
                <a:cs typeface="Arial"/>
              </a:rPr>
              <a:t>to</a:t>
            </a:r>
            <a:r>
              <a:rPr sz="1100" spc="-50" dirty="0">
                <a:latin typeface="Arial"/>
                <a:cs typeface="Arial"/>
              </a:rPr>
              <a:t> </a:t>
            </a:r>
            <a:r>
              <a:rPr sz="1100" spc="-5" dirty="0">
                <a:latin typeface="Arial"/>
                <a:cs typeface="Arial"/>
              </a:rPr>
              <a:t>the</a:t>
            </a:r>
            <a:r>
              <a:rPr sz="1100" spc="-40" dirty="0">
                <a:latin typeface="Arial"/>
                <a:cs typeface="Arial"/>
              </a:rPr>
              <a:t> </a:t>
            </a:r>
            <a:r>
              <a:rPr sz="1100" spc="-55" dirty="0">
                <a:latin typeface="Arial"/>
                <a:cs typeface="Arial"/>
              </a:rPr>
              <a:t>users</a:t>
            </a:r>
            <a:r>
              <a:rPr sz="1100" spc="-50" dirty="0">
                <a:latin typeface="Arial"/>
                <a:cs typeface="Arial"/>
              </a:rPr>
              <a:t> </a:t>
            </a:r>
            <a:r>
              <a:rPr sz="1100" spc="-20" dirty="0">
                <a:latin typeface="Arial"/>
                <a:cs typeface="Arial"/>
              </a:rPr>
              <a:t>concentration</a:t>
            </a:r>
            <a:r>
              <a:rPr sz="1100" spc="-45" dirty="0">
                <a:latin typeface="Arial"/>
                <a:cs typeface="Arial"/>
              </a:rPr>
              <a:t> </a:t>
            </a:r>
            <a:r>
              <a:rPr sz="1100" spc="-20" dirty="0">
                <a:latin typeface="Arial"/>
                <a:cs typeface="Arial"/>
              </a:rPr>
              <a:t>threshold,  </a:t>
            </a:r>
            <a:r>
              <a:rPr sz="1100" spc="-35" dirty="0">
                <a:latin typeface="Arial"/>
                <a:cs typeface="Arial"/>
              </a:rPr>
              <a:t>ensuring </a:t>
            </a:r>
            <a:r>
              <a:rPr sz="1100" spc="-45" dirty="0">
                <a:latin typeface="Arial"/>
                <a:cs typeface="Arial"/>
              </a:rPr>
              <a:t>any </a:t>
            </a:r>
            <a:r>
              <a:rPr sz="1100" spc="-30" dirty="0">
                <a:latin typeface="Arial"/>
                <a:cs typeface="Arial"/>
              </a:rPr>
              <a:t>combined </a:t>
            </a:r>
            <a:r>
              <a:rPr sz="1100" spc="-45" dirty="0">
                <a:latin typeface="Arial"/>
                <a:cs typeface="Arial"/>
              </a:rPr>
              <a:t>task </a:t>
            </a:r>
            <a:r>
              <a:rPr sz="1100" spc="-60" dirty="0">
                <a:latin typeface="Arial"/>
                <a:cs typeface="Arial"/>
              </a:rPr>
              <a:t>can </a:t>
            </a:r>
            <a:r>
              <a:rPr sz="1100" spc="-35" dirty="0">
                <a:latin typeface="Arial"/>
                <a:cs typeface="Arial"/>
              </a:rPr>
              <a:t>be </a:t>
            </a:r>
            <a:r>
              <a:rPr sz="1100" spc="-10" dirty="0">
                <a:latin typeface="Arial"/>
                <a:cs typeface="Arial"/>
              </a:rPr>
              <a:t>performed </a:t>
            </a:r>
            <a:r>
              <a:rPr sz="1100" spc="-20" dirty="0">
                <a:latin typeface="Arial"/>
                <a:cs typeface="Arial"/>
              </a:rPr>
              <a:t>under </a:t>
            </a:r>
            <a:r>
              <a:rPr sz="1100" spc="-70" dirty="0">
                <a:latin typeface="Arial"/>
                <a:cs typeface="Arial"/>
              </a:rPr>
              <a:t>a </a:t>
            </a:r>
            <a:r>
              <a:rPr sz="1100" spc="-30" dirty="0">
                <a:latin typeface="Arial"/>
                <a:cs typeface="Arial"/>
              </a:rPr>
              <a:t>high </a:t>
            </a:r>
            <a:r>
              <a:rPr sz="1100" spc="-25" dirty="0">
                <a:latin typeface="Arial"/>
                <a:cs typeface="Arial"/>
              </a:rPr>
              <a:t>cognitive </a:t>
            </a:r>
            <a:r>
              <a:rPr sz="1100" spc="-30" dirty="0">
                <a:latin typeface="Arial"/>
                <a:cs typeface="Arial"/>
              </a:rPr>
              <a:t>load. </a:t>
            </a:r>
            <a:r>
              <a:rPr sz="1100" spc="-60" dirty="0">
                <a:latin typeface="Arial"/>
                <a:cs typeface="Arial"/>
              </a:rPr>
              <a:t>This can </a:t>
            </a:r>
            <a:r>
              <a:rPr sz="1100" spc="-20" dirty="0">
                <a:latin typeface="Arial"/>
                <a:cs typeface="Arial"/>
              </a:rPr>
              <a:t>do </a:t>
            </a:r>
            <a:r>
              <a:rPr sz="1100" spc="-40" dirty="0">
                <a:latin typeface="Arial"/>
                <a:cs typeface="Arial"/>
              </a:rPr>
              <a:t>safely and  </a:t>
            </a:r>
            <a:r>
              <a:rPr sz="1100" spc="-20" dirty="0">
                <a:latin typeface="Arial"/>
                <a:cs typeface="Arial"/>
              </a:rPr>
              <a:t>reliably, </a:t>
            </a:r>
            <a:r>
              <a:rPr sz="1100" spc="-40" dirty="0">
                <a:latin typeface="Arial"/>
                <a:cs typeface="Arial"/>
              </a:rPr>
              <a:t>making </a:t>
            </a:r>
            <a:r>
              <a:rPr sz="1100" spc="40" dirty="0">
                <a:latin typeface="Arial"/>
                <a:cs typeface="Arial"/>
              </a:rPr>
              <a:t>it</a:t>
            </a:r>
            <a:r>
              <a:rPr sz="1100" spc="-220" dirty="0">
                <a:latin typeface="Arial"/>
                <a:cs typeface="Arial"/>
              </a:rPr>
              <a:t> </a:t>
            </a:r>
            <a:r>
              <a:rPr sz="1100" spc="-70" dirty="0">
                <a:latin typeface="Arial"/>
                <a:cs typeface="Arial"/>
              </a:rPr>
              <a:t>a </a:t>
            </a:r>
            <a:r>
              <a:rPr sz="1100" spc="-25" dirty="0">
                <a:latin typeface="Arial"/>
                <a:cs typeface="Arial"/>
              </a:rPr>
              <a:t>suitable technique </a:t>
            </a:r>
            <a:r>
              <a:rPr sz="1100" spc="15" dirty="0">
                <a:latin typeface="Arial"/>
                <a:cs typeface="Arial"/>
              </a:rPr>
              <a:t>for </a:t>
            </a:r>
            <a:r>
              <a:rPr sz="1100" spc="-80" dirty="0">
                <a:latin typeface="Arial"/>
                <a:cs typeface="Arial"/>
              </a:rPr>
              <a:t>assessing </a:t>
            </a:r>
            <a:r>
              <a:rPr sz="1100" spc="-15" dirty="0">
                <a:latin typeface="Arial"/>
                <a:cs typeface="Arial"/>
              </a:rPr>
              <a:t>training </a:t>
            </a:r>
            <a:r>
              <a:rPr sz="1100" spc="-30" dirty="0">
                <a:latin typeface="Arial"/>
                <a:cs typeface="Arial"/>
              </a:rPr>
              <a:t>efficacy.</a:t>
            </a:r>
            <a:endParaRPr sz="1100">
              <a:latin typeface="Arial"/>
              <a:cs typeface="Arial"/>
            </a:endParaRPr>
          </a:p>
        </p:txBody>
      </p:sp>
      <p:sp>
        <p:nvSpPr>
          <p:cNvPr id="5" name="object 5"/>
          <p:cNvSpPr txBox="1">
            <a:spLocks noGrp="1"/>
          </p:cNvSpPr>
          <p:nvPr>
            <p:ph type="sldNum" sz="quarter" idx="7"/>
          </p:nvPr>
        </p:nvSpPr>
        <p:spPr>
          <a:prstGeom prst="rect">
            <a:avLst/>
          </a:prstGeom>
        </p:spPr>
        <p:txBody>
          <a:bodyPr vert="horz" wrap="square" lIns="0" tIns="8890" rIns="0" bIns="0" rtlCol="0">
            <a:spAutoFit/>
          </a:bodyPr>
          <a:lstStyle/>
          <a:p>
            <a:pPr marL="38100">
              <a:lnSpc>
                <a:spcPct val="100000"/>
              </a:lnSpc>
              <a:spcBef>
                <a:spcPts val="70"/>
              </a:spcBef>
            </a:pPr>
            <a:fld id="{81D60167-4931-47E6-BA6A-407CBD079E47}" type="slidenum">
              <a:rPr spc="-50" dirty="0"/>
              <a:t>7</a:t>
            </a:fld>
            <a:endParaRPr spc="-50" dirty="0"/>
          </a:p>
        </p:txBody>
      </p:sp>
      <p:pic>
        <p:nvPicPr>
          <p:cNvPr id="7" name="Picture 2" descr="eyeforvision">
            <a:extLst>
              <a:ext uri="{FF2B5EF4-FFF2-40B4-BE49-F238E27FC236}">
                <a16:creationId xmlns:a16="http://schemas.microsoft.com/office/drawing/2014/main" id="{FD52ED83-FD90-4C90-B555-59987871A5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3023" y="8651788"/>
            <a:ext cx="2667000" cy="952500"/>
          </a:xfrm>
          <a:prstGeom prst="rect">
            <a:avLst/>
          </a:prstGeom>
          <a:noFill/>
          <a:extLst>
            <a:ext uri="{909E8E84-426E-40DD-AFC4-6F175D3DCCD1}">
              <a14:hiddenFill xmlns:a14="http://schemas.microsoft.com/office/drawing/2010/main">
                <a:solidFill>
                  <a:srgbClr val="FFFFFF"/>
                </a:solidFill>
              </a14:hiddenFill>
            </a:ext>
          </a:extLst>
        </p:spPr>
      </p:pic>
      <p:pic>
        <p:nvPicPr>
          <p:cNvPr id="11" name="Afbeelding 10" descr="Afbeelding met tekst, muur, binnen, vloer&#10;&#10;Automatisch gegenereerde beschrijving">
            <a:extLst>
              <a:ext uri="{FF2B5EF4-FFF2-40B4-BE49-F238E27FC236}">
                <a16:creationId xmlns:a16="http://schemas.microsoft.com/office/drawing/2014/main" id="{E4D71FA2-EEC6-401E-920D-EF603ACF2E7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76401" y="2366943"/>
            <a:ext cx="2514599" cy="1747857"/>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96106" y="1026176"/>
            <a:ext cx="6567487" cy="3196096"/>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596106" y="841391"/>
            <a:ext cx="6567805" cy="3695700"/>
          </a:xfrm>
          <a:custGeom>
            <a:avLst/>
            <a:gdLst/>
            <a:ahLst/>
            <a:cxnLst/>
            <a:rect l="l" t="t" r="r" b="b"/>
            <a:pathLst>
              <a:path w="6567805" h="3695700">
                <a:moveTo>
                  <a:pt x="0" y="0"/>
                </a:moveTo>
                <a:lnTo>
                  <a:pt x="6567487" y="0"/>
                </a:lnTo>
                <a:lnTo>
                  <a:pt x="6567487" y="3695699"/>
                </a:lnTo>
                <a:lnTo>
                  <a:pt x="0" y="3695699"/>
                </a:lnTo>
                <a:lnTo>
                  <a:pt x="0" y="0"/>
                </a:lnTo>
                <a:close/>
              </a:path>
            </a:pathLst>
          </a:custGeom>
          <a:ln w="13034">
            <a:solidFill>
              <a:srgbClr val="000000"/>
            </a:solidFill>
          </a:ln>
        </p:spPr>
        <p:txBody>
          <a:bodyPr wrap="square" lIns="0" tIns="0" rIns="0" bIns="0" rtlCol="0"/>
          <a:lstStyle/>
          <a:p>
            <a:endParaRPr/>
          </a:p>
        </p:txBody>
      </p:sp>
      <p:sp>
        <p:nvSpPr>
          <p:cNvPr id="4" name="object 4"/>
          <p:cNvSpPr txBox="1"/>
          <p:nvPr/>
        </p:nvSpPr>
        <p:spPr>
          <a:xfrm>
            <a:off x="964032" y="4813152"/>
            <a:ext cx="5823585" cy="3485515"/>
          </a:xfrm>
          <a:prstGeom prst="rect">
            <a:avLst/>
          </a:prstGeom>
        </p:spPr>
        <p:txBody>
          <a:bodyPr vert="horz" wrap="square" lIns="0" tIns="11430" rIns="0" bIns="0" rtlCol="0">
            <a:spAutoFit/>
          </a:bodyPr>
          <a:lstStyle/>
          <a:p>
            <a:pPr marL="12700" marR="5080">
              <a:lnSpc>
                <a:spcPct val="102600"/>
              </a:lnSpc>
              <a:spcBef>
                <a:spcPts val="90"/>
              </a:spcBef>
            </a:pPr>
            <a:r>
              <a:rPr sz="1300" spc="-35" dirty="0">
                <a:latin typeface="Arial"/>
                <a:cs typeface="Arial"/>
              </a:rPr>
              <a:t>Aligning </a:t>
            </a:r>
            <a:r>
              <a:rPr sz="1300" dirty="0">
                <a:latin typeface="Arial"/>
                <a:cs typeface="Arial"/>
              </a:rPr>
              <a:t>the </a:t>
            </a:r>
            <a:r>
              <a:rPr sz="1300" spc="-30" dirty="0">
                <a:latin typeface="Arial"/>
                <a:cs typeface="Arial"/>
              </a:rPr>
              <a:t>capabilities </a:t>
            </a:r>
            <a:r>
              <a:rPr sz="1300" spc="10" dirty="0">
                <a:latin typeface="Arial"/>
                <a:cs typeface="Arial"/>
              </a:rPr>
              <a:t>of </a:t>
            </a:r>
            <a:r>
              <a:rPr sz="1300" spc="-25" dirty="0">
                <a:latin typeface="Arial"/>
                <a:cs typeface="Arial"/>
              </a:rPr>
              <a:t>individuals </a:t>
            </a:r>
            <a:r>
              <a:rPr sz="1300" spc="20" dirty="0">
                <a:latin typeface="Arial"/>
                <a:cs typeface="Arial"/>
              </a:rPr>
              <a:t>with </a:t>
            </a:r>
            <a:r>
              <a:rPr sz="1300" dirty="0">
                <a:latin typeface="Arial"/>
                <a:cs typeface="Arial"/>
              </a:rPr>
              <a:t>the </a:t>
            </a:r>
            <a:r>
              <a:rPr sz="1300" spc="-50" dirty="0">
                <a:latin typeface="Arial"/>
                <a:cs typeface="Arial"/>
              </a:rPr>
              <a:t>task </a:t>
            </a:r>
            <a:r>
              <a:rPr sz="1300" spc="-25" dirty="0">
                <a:latin typeface="Arial"/>
                <a:cs typeface="Arial"/>
              </a:rPr>
              <a:t>responsibilities </a:t>
            </a:r>
            <a:r>
              <a:rPr sz="1300" spc="-60" dirty="0">
                <a:latin typeface="Arial"/>
                <a:cs typeface="Arial"/>
              </a:rPr>
              <a:t>is </a:t>
            </a:r>
            <a:r>
              <a:rPr sz="1300" spc="-85" dirty="0">
                <a:latin typeface="Arial"/>
                <a:cs typeface="Arial"/>
              </a:rPr>
              <a:t>a </a:t>
            </a:r>
            <a:r>
              <a:rPr sz="1300" spc="-45" dirty="0">
                <a:latin typeface="Arial"/>
                <a:cs typeface="Arial"/>
              </a:rPr>
              <a:t>challenge.</a:t>
            </a:r>
            <a:r>
              <a:rPr sz="1300" spc="20" dirty="0">
                <a:latin typeface="Arial"/>
                <a:cs typeface="Arial"/>
              </a:rPr>
              <a:t> </a:t>
            </a:r>
            <a:r>
              <a:rPr sz="1300" spc="5" dirty="0">
                <a:latin typeface="Arial"/>
                <a:cs typeface="Arial"/>
              </a:rPr>
              <a:t>If  </a:t>
            </a:r>
            <a:r>
              <a:rPr sz="1300" spc="-85" dirty="0">
                <a:latin typeface="Arial"/>
                <a:cs typeface="Arial"/>
              </a:rPr>
              <a:t>a </a:t>
            </a:r>
            <a:r>
              <a:rPr sz="1300" spc="-45" dirty="0">
                <a:latin typeface="Arial"/>
                <a:cs typeface="Arial"/>
              </a:rPr>
              <a:t>person </a:t>
            </a:r>
            <a:r>
              <a:rPr sz="1300" spc="30" dirty="0">
                <a:latin typeface="Arial"/>
                <a:cs typeface="Arial"/>
              </a:rPr>
              <a:t>if </a:t>
            </a:r>
            <a:r>
              <a:rPr sz="1300" spc="-35" dirty="0">
                <a:latin typeface="Arial"/>
                <a:cs typeface="Arial"/>
              </a:rPr>
              <a:t>overloaded </a:t>
            </a:r>
            <a:r>
              <a:rPr sz="1300" spc="20" dirty="0">
                <a:latin typeface="Arial"/>
                <a:cs typeface="Arial"/>
              </a:rPr>
              <a:t>with </a:t>
            </a:r>
            <a:r>
              <a:rPr sz="1300" spc="-50" dirty="0">
                <a:latin typeface="Arial"/>
                <a:cs typeface="Arial"/>
              </a:rPr>
              <a:t>demands </a:t>
            </a:r>
            <a:r>
              <a:rPr sz="1300" spc="5" dirty="0">
                <a:latin typeface="Arial"/>
                <a:cs typeface="Arial"/>
              </a:rPr>
              <a:t>or </a:t>
            </a:r>
            <a:r>
              <a:rPr sz="1300" spc="-5" dirty="0">
                <a:latin typeface="Arial"/>
                <a:cs typeface="Arial"/>
              </a:rPr>
              <a:t>information, </a:t>
            </a:r>
            <a:r>
              <a:rPr sz="1300" spc="-30" dirty="0">
                <a:latin typeface="Arial"/>
                <a:cs typeface="Arial"/>
              </a:rPr>
              <a:t>performance </a:t>
            </a:r>
            <a:r>
              <a:rPr sz="1300" spc="-60" dirty="0">
                <a:latin typeface="Arial"/>
                <a:cs typeface="Arial"/>
              </a:rPr>
              <a:t>degrades  </a:t>
            </a:r>
            <a:r>
              <a:rPr sz="1300" spc="-40" dirty="0">
                <a:latin typeface="Arial"/>
                <a:cs typeface="Arial"/>
              </a:rPr>
              <a:t>quickly, </a:t>
            </a:r>
            <a:r>
              <a:rPr sz="1300" spc="-25" dirty="0">
                <a:latin typeface="Arial"/>
                <a:cs typeface="Arial"/>
              </a:rPr>
              <a:t>resulting </a:t>
            </a:r>
            <a:r>
              <a:rPr sz="1300" spc="-5" dirty="0">
                <a:latin typeface="Arial"/>
                <a:cs typeface="Arial"/>
              </a:rPr>
              <a:t>in </a:t>
            </a:r>
            <a:r>
              <a:rPr sz="1300" spc="-30" dirty="0">
                <a:latin typeface="Arial"/>
                <a:cs typeface="Arial"/>
              </a:rPr>
              <a:t>errors </a:t>
            </a:r>
            <a:r>
              <a:rPr sz="1300" spc="-45" dirty="0">
                <a:latin typeface="Arial"/>
                <a:cs typeface="Arial"/>
              </a:rPr>
              <a:t>and </a:t>
            </a:r>
            <a:r>
              <a:rPr sz="1300" spc="-25" dirty="0">
                <a:latin typeface="Arial"/>
                <a:cs typeface="Arial"/>
              </a:rPr>
              <a:t>significant </a:t>
            </a:r>
            <a:r>
              <a:rPr sz="1300" spc="-30" dirty="0">
                <a:latin typeface="Arial"/>
                <a:cs typeface="Arial"/>
              </a:rPr>
              <a:t>performance </a:t>
            </a:r>
            <a:r>
              <a:rPr sz="1300" spc="-50" dirty="0">
                <a:latin typeface="Arial"/>
                <a:cs typeface="Arial"/>
              </a:rPr>
              <a:t>risks. </a:t>
            </a:r>
            <a:r>
              <a:rPr sz="1300" spc="-40" dirty="0">
                <a:latin typeface="Arial"/>
                <a:cs typeface="Arial"/>
              </a:rPr>
              <a:t>Therefore </a:t>
            </a:r>
            <a:r>
              <a:rPr sz="1300" spc="-85" dirty="0">
                <a:latin typeface="Arial"/>
                <a:cs typeface="Arial"/>
              </a:rPr>
              <a:t>assessing  </a:t>
            </a:r>
            <a:r>
              <a:rPr sz="1300" dirty="0">
                <a:latin typeface="Arial"/>
                <a:cs typeface="Arial"/>
              </a:rPr>
              <a:t>the </a:t>
            </a:r>
            <a:r>
              <a:rPr sz="1300" spc="-25" dirty="0">
                <a:latin typeface="Arial"/>
                <a:cs typeface="Arial"/>
              </a:rPr>
              <a:t>realistic </a:t>
            </a:r>
            <a:r>
              <a:rPr sz="1300" spc="-5" dirty="0">
                <a:latin typeface="Arial"/>
                <a:cs typeface="Arial"/>
              </a:rPr>
              <a:t>limits </a:t>
            </a:r>
            <a:r>
              <a:rPr sz="1300" spc="10" dirty="0">
                <a:latin typeface="Arial"/>
                <a:cs typeface="Arial"/>
              </a:rPr>
              <a:t>of </a:t>
            </a:r>
            <a:r>
              <a:rPr sz="1300" spc="-55" dirty="0">
                <a:latin typeface="Arial"/>
                <a:cs typeface="Arial"/>
              </a:rPr>
              <a:t>an </a:t>
            </a:r>
            <a:r>
              <a:rPr sz="1300" spc="-25" dirty="0">
                <a:latin typeface="Arial"/>
                <a:cs typeface="Arial"/>
              </a:rPr>
              <a:t>individuals </a:t>
            </a:r>
            <a:r>
              <a:rPr sz="1300" spc="-5" dirty="0">
                <a:latin typeface="Arial"/>
                <a:cs typeface="Arial"/>
              </a:rPr>
              <a:t>ability </a:t>
            </a:r>
            <a:r>
              <a:rPr sz="1300" spc="25" dirty="0">
                <a:latin typeface="Arial"/>
                <a:cs typeface="Arial"/>
              </a:rPr>
              <a:t>to </a:t>
            </a:r>
            <a:r>
              <a:rPr sz="1300" spc="-10" dirty="0">
                <a:latin typeface="Arial"/>
                <a:cs typeface="Arial"/>
              </a:rPr>
              <a:t>perform </a:t>
            </a:r>
            <a:r>
              <a:rPr sz="1300" spc="-20" dirty="0">
                <a:latin typeface="Arial"/>
                <a:cs typeface="Arial"/>
              </a:rPr>
              <a:t>under </a:t>
            </a:r>
            <a:r>
              <a:rPr sz="1300" spc="-50" dirty="0">
                <a:latin typeface="Arial"/>
                <a:cs typeface="Arial"/>
              </a:rPr>
              <a:t>pressure </a:t>
            </a:r>
            <a:r>
              <a:rPr sz="1300" spc="-40" dirty="0">
                <a:latin typeface="Arial"/>
                <a:cs typeface="Arial"/>
              </a:rPr>
              <a:t>brings </a:t>
            </a:r>
            <a:r>
              <a:rPr sz="1300" dirty="0">
                <a:latin typeface="Arial"/>
                <a:cs typeface="Arial"/>
              </a:rPr>
              <a:t>the  </a:t>
            </a:r>
            <a:r>
              <a:rPr sz="1300" spc="5" dirty="0">
                <a:latin typeface="Arial"/>
                <a:cs typeface="Arial"/>
              </a:rPr>
              <a:t>opportunity </a:t>
            </a:r>
            <a:r>
              <a:rPr sz="1300" spc="25" dirty="0">
                <a:latin typeface="Arial"/>
                <a:cs typeface="Arial"/>
              </a:rPr>
              <a:t>to </a:t>
            </a:r>
            <a:r>
              <a:rPr sz="1300" spc="-25" dirty="0">
                <a:latin typeface="Arial"/>
                <a:cs typeface="Arial"/>
              </a:rPr>
              <a:t>adapt </a:t>
            </a:r>
            <a:r>
              <a:rPr sz="1300" spc="10" dirty="0">
                <a:latin typeface="Arial"/>
                <a:cs typeface="Arial"/>
              </a:rPr>
              <a:t>their </a:t>
            </a:r>
            <a:r>
              <a:rPr sz="1300" spc="-65" dirty="0">
                <a:latin typeface="Arial"/>
                <a:cs typeface="Arial"/>
              </a:rPr>
              <a:t>tasks </a:t>
            </a:r>
            <a:r>
              <a:rPr sz="1300" spc="-45" dirty="0">
                <a:latin typeface="Arial"/>
                <a:cs typeface="Arial"/>
              </a:rPr>
              <a:t>and </a:t>
            </a:r>
            <a:r>
              <a:rPr sz="1300" spc="-25" dirty="0">
                <a:latin typeface="Arial"/>
                <a:cs typeface="Arial"/>
              </a:rPr>
              <a:t>responsibilities </a:t>
            </a:r>
            <a:r>
              <a:rPr sz="1300" spc="-75" dirty="0">
                <a:latin typeface="Arial"/>
                <a:cs typeface="Arial"/>
              </a:rPr>
              <a:t>so </a:t>
            </a:r>
            <a:r>
              <a:rPr sz="1300" spc="10" dirty="0">
                <a:latin typeface="Arial"/>
                <a:cs typeface="Arial"/>
              </a:rPr>
              <a:t>their </a:t>
            </a:r>
            <a:r>
              <a:rPr sz="1300" spc="-30" dirty="0">
                <a:latin typeface="Arial"/>
                <a:cs typeface="Arial"/>
              </a:rPr>
              <a:t>performance </a:t>
            </a:r>
            <a:r>
              <a:rPr sz="1300" spc="-70" dirty="0">
                <a:latin typeface="Arial"/>
                <a:cs typeface="Arial"/>
              </a:rPr>
              <a:t>can </a:t>
            </a:r>
            <a:r>
              <a:rPr sz="1300" spc="-40" dirty="0">
                <a:latin typeface="Arial"/>
                <a:cs typeface="Arial"/>
              </a:rPr>
              <a:t>be  </a:t>
            </a:r>
            <a:r>
              <a:rPr sz="1300" spc="-25" dirty="0">
                <a:latin typeface="Arial"/>
                <a:cs typeface="Arial"/>
              </a:rPr>
              <a:t>maintained </a:t>
            </a:r>
            <a:r>
              <a:rPr sz="1300" spc="-5" dirty="0">
                <a:latin typeface="Arial"/>
                <a:cs typeface="Arial"/>
              </a:rPr>
              <a:t>at optimal </a:t>
            </a:r>
            <a:r>
              <a:rPr sz="1300" spc="-30" dirty="0">
                <a:latin typeface="Arial"/>
                <a:cs typeface="Arial"/>
              </a:rPr>
              <a:t>level. </a:t>
            </a:r>
            <a:r>
              <a:rPr sz="1300" spc="-55" dirty="0">
                <a:latin typeface="Arial"/>
                <a:cs typeface="Arial"/>
              </a:rPr>
              <a:t>Training </a:t>
            </a:r>
            <a:r>
              <a:rPr sz="1300" spc="-30" dirty="0">
                <a:latin typeface="Arial"/>
                <a:cs typeface="Arial"/>
              </a:rPr>
              <a:t>simulations combined </a:t>
            </a:r>
            <a:r>
              <a:rPr sz="1300" spc="20" dirty="0">
                <a:latin typeface="Arial"/>
                <a:cs typeface="Arial"/>
              </a:rPr>
              <a:t>with </a:t>
            </a:r>
            <a:r>
              <a:rPr sz="1300" spc="-60" dirty="0">
                <a:latin typeface="Arial"/>
                <a:cs typeface="Arial"/>
              </a:rPr>
              <a:t>NeuroTracker  </a:t>
            </a:r>
            <a:r>
              <a:rPr sz="1300" spc="-15" dirty="0">
                <a:latin typeface="Arial"/>
                <a:cs typeface="Arial"/>
              </a:rPr>
              <a:t>allow </a:t>
            </a:r>
            <a:r>
              <a:rPr sz="1300" spc="-40" dirty="0">
                <a:latin typeface="Arial"/>
                <a:cs typeface="Arial"/>
              </a:rPr>
              <a:t>specific </a:t>
            </a:r>
            <a:r>
              <a:rPr sz="1300" spc="-30" dirty="0">
                <a:latin typeface="Arial"/>
                <a:cs typeface="Arial"/>
              </a:rPr>
              <a:t>performance thresholds </a:t>
            </a:r>
            <a:r>
              <a:rPr sz="1300" spc="25" dirty="0">
                <a:latin typeface="Arial"/>
                <a:cs typeface="Arial"/>
              </a:rPr>
              <a:t>to </a:t>
            </a:r>
            <a:r>
              <a:rPr sz="1300" spc="-40" dirty="0">
                <a:latin typeface="Arial"/>
                <a:cs typeface="Arial"/>
              </a:rPr>
              <a:t>be </a:t>
            </a:r>
            <a:r>
              <a:rPr sz="1300" spc="-85" dirty="0">
                <a:latin typeface="Arial"/>
                <a:cs typeface="Arial"/>
              </a:rPr>
              <a:t>assessed. </a:t>
            </a:r>
            <a:r>
              <a:rPr sz="1300" spc="-50" dirty="0">
                <a:latin typeface="Arial"/>
                <a:cs typeface="Arial"/>
              </a:rPr>
              <a:t>Accordingly, </a:t>
            </a:r>
            <a:r>
              <a:rPr sz="1300" dirty="0">
                <a:latin typeface="Arial"/>
                <a:cs typeface="Arial"/>
              </a:rPr>
              <a:t>the </a:t>
            </a:r>
            <a:r>
              <a:rPr sz="1300" spc="-25" dirty="0">
                <a:latin typeface="Arial"/>
                <a:cs typeface="Arial"/>
              </a:rPr>
              <a:t>individuals  </a:t>
            </a:r>
            <a:r>
              <a:rPr sz="1300" spc="-20" dirty="0">
                <a:latin typeface="Arial"/>
                <a:cs typeface="Arial"/>
              </a:rPr>
              <a:t>number </a:t>
            </a:r>
            <a:r>
              <a:rPr sz="1300" spc="5" dirty="0">
                <a:latin typeface="Arial"/>
                <a:cs typeface="Arial"/>
              </a:rPr>
              <a:t>or </a:t>
            </a:r>
            <a:r>
              <a:rPr sz="1300" spc="-10" dirty="0">
                <a:latin typeface="Arial"/>
                <a:cs typeface="Arial"/>
              </a:rPr>
              <a:t>type </a:t>
            </a:r>
            <a:r>
              <a:rPr sz="1300" spc="10" dirty="0">
                <a:latin typeface="Arial"/>
                <a:cs typeface="Arial"/>
              </a:rPr>
              <a:t>of </a:t>
            </a:r>
            <a:r>
              <a:rPr sz="1300" spc="-65" dirty="0">
                <a:latin typeface="Arial"/>
                <a:cs typeface="Arial"/>
              </a:rPr>
              <a:t>tasks </a:t>
            </a:r>
            <a:r>
              <a:rPr sz="1300" spc="-70" dirty="0">
                <a:latin typeface="Arial"/>
                <a:cs typeface="Arial"/>
              </a:rPr>
              <a:t>can </a:t>
            </a:r>
            <a:r>
              <a:rPr sz="1300" spc="-40" dirty="0">
                <a:latin typeface="Arial"/>
                <a:cs typeface="Arial"/>
              </a:rPr>
              <a:t>be </a:t>
            </a:r>
            <a:r>
              <a:rPr sz="1300" spc="-5" dirty="0">
                <a:latin typeface="Arial"/>
                <a:cs typeface="Arial"/>
              </a:rPr>
              <a:t>limited, </a:t>
            </a:r>
            <a:r>
              <a:rPr sz="1300" spc="-50" dirty="0">
                <a:latin typeface="Arial"/>
                <a:cs typeface="Arial"/>
              </a:rPr>
              <a:t>or, </a:t>
            </a:r>
            <a:r>
              <a:rPr sz="1300" dirty="0">
                <a:latin typeface="Arial"/>
                <a:cs typeface="Arial"/>
              </a:rPr>
              <a:t>the </a:t>
            </a:r>
            <a:r>
              <a:rPr sz="1300" spc="-15" dirty="0">
                <a:latin typeface="Arial"/>
                <a:cs typeface="Arial"/>
              </a:rPr>
              <a:t>amount </a:t>
            </a:r>
            <a:r>
              <a:rPr sz="1300" spc="10" dirty="0">
                <a:latin typeface="Arial"/>
                <a:cs typeface="Arial"/>
              </a:rPr>
              <a:t>of </a:t>
            </a:r>
            <a:r>
              <a:rPr sz="1300" spc="-5" dirty="0">
                <a:latin typeface="Arial"/>
                <a:cs typeface="Arial"/>
              </a:rPr>
              <a:t>information </a:t>
            </a:r>
            <a:r>
              <a:rPr sz="1300" spc="-15" dirty="0">
                <a:latin typeface="Arial"/>
                <a:cs typeface="Arial"/>
              </a:rPr>
              <a:t>they </a:t>
            </a:r>
            <a:r>
              <a:rPr sz="1300" spc="-35" dirty="0">
                <a:latin typeface="Arial"/>
                <a:cs typeface="Arial"/>
              </a:rPr>
              <a:t>should  </a:t>
            </a:r>
            <a:r>
              <a:rPr sz="1300" spc="-40" dirty="0">
                <a:latin typeface="Arial"/>
                <a:cs typeface="Arial"/>
              </a:rPr>
              <a:t>be </a:t>
            </a:r>
            <a:r>
              <a:rPr sz="1300" spc="-60" dirty="0">
                <a:latin typeface="Arial"/>
                <a:cs typeface="Arial"/>
              </a:rPr>
              <a:t>exposed </a:t>
            </a:r>
            <a:r>
              <a:rPr sz="1300" spc="25" dirty="0">
                <a:latin typeface="Arial"/>
                <a:cs typeface="Arial"/>
              </a:rPr>
              <a:t>to </a:t>
            </a:r>
            <a:r>
              <a:rPr sz="1300" spc="-5" dirty="0">
                <a:latin typeface="Arial"/>
                <a:cs typeface="Arial"/>
              </a:rPr>
              <a:t>at </a:t>
            </a:r>
            <a:r>
              <a:rPr sz="1300" spc="-60" dirty="0">
                <a:latin typeface="Arial"/>
                <a:cs typeface="Arial"/>
              </a:rPr>
              <a:t>any </a:t>
            </a:r>
            <a:r>
              <a:rPr sz="1300" spc="-45" dirty="0">
                <a:latin typeface="Arial"/>
                <a:cs typeface="Arial"/>
              </a:rPr>
              <a:t>given </a:t>
            </a:r>
            <a:r>
              <a:rPr sz="1300" spc="5" dirty="0">
                <a:latin typeface="Arial"/>
                <a:cs typeface="Arial"/>
              </a:rPr>
              <a:t>time </a:t>
            </a:r>
            <a:r>
              <a:rPr sz="1300" spc="-70" dirty="0">
                <a:latin typeface="Arial"/>
                <a:cs typeface="Arial"/>
              </a:rPr>
              <a:t>can </a:t>
            </a:r>
            <a:r>
              <a:rPr sz="1300" spc="-25" dirty="0">
                <a:latin typeface="Arial"/>
                <a:cs typeface="Arial"/>
              </a:rPr>
              <a:t>moderated. </a:t>
            </a:r>
            <a:r>
              <a:rPr sz="1300" spc="-65" dirty="0">
                <a:latin typeface="Arial"/>
                <a:cs typeface="Arial"/>
              </a:rPr>
              <a:t>For </a:t>
            </a:r>
            <a:r>
              <a:rPr sz="1300" spc="-50" dirty="0">
                <a:latin typeface="Arial"/>
                <a:cs typeface="Arial"/>
              </a:rPr>
              <a:t>example </a:t>
            </a:r>
            <a:r>
              <a:rPr sz="1300" dirty="0">
                <a:latin typeface="Arial"/>
                <a:cs typeface="Arial"/>
              </a:rPr>
              <a:t>the </a:t>
            </a:r>
            <a:r>
              <a:rPr sz="1300" spc="-20" dirty="0">
                <a:latin typeface="Arial"/>
                <a:cs typeface="Arial"/>
              </a:rPr>
              <a:t>number </a:t>
            </a:r>
            <a:r>
              <a:rPr sz="1300" spc="10" dirty="0">
                <a:latin typeface="Arial"/>
                <a:cs typeface="Arial"/>
              </a:rPr>
              <a:t>of </a:t>
            </a:r>
            <a:r>
              <a:rPr sz="1300" spc="-50" dirty="0">
                <a:latin typeface="Arial"/>
                <a:cs typeface="Arial"/>
              </a:rPr>
              <a:t>feeds  </a:t>
            </a:r>
            <a:r>
              <a:rPr sz="1300" spc="-85" dirty="0">
                <a:latin typeface="Arial"/>
                <a:cs typeface="Arial"/>
              </a:rPr>
              <a:t>a </a:t>
            </a:r>
            <a:r>
              <a:rPr sz="1300" spc="-25" dirty="0">
                <a:latin typeface="Arial"/>
                <a:cs typeface="Arial"/>
              </a:rPr>
              <a:t>radio </a:t>
            </a:r>
            <a:r>
              <a:rPr sz="1300" spc="-15" dirty="0">
                <a:latin typeface="Arial"/>
                <a:cs typeface="Arial"/>
              </a:rPr>
              <a:t>operator </a:t>
            </a:r>
            <a:r>
              <a:rPr sz="1300" spc="-35" dirty="0">
                <a:latin typeface="Arial"/>
                <a:cs typeface="Arial"/>
              </a:rPr>
              <a:t>should </a:t>
            </a:r>
            <a:r>
              <a:rPr sz="1300" spc="-30" dirty="0">
                <a:latin typeface="Arial"/>
                <a:cs typeface="Arial"/>
              </a:rPr>
              <a:t>handle </a:t>
            </a:r>
            <a:r>
              <a:rPr sz="1300" spc="-5" dirty="0">
                <a:latin typeface="Arial"/>
                <a:cs typeface="Arial"/>
              </a:rPr>
              <a:t>at </a:t>
            </a:r>
            <a:r>
              <a:rPr sz="1300" spc="-60" dirty="0">
                <a:latin typeface="Arial"/>
                <a:cs typeface="Arial"/>
              </a:rPr>
              <a:t>any </a:t>
            </a:r>
            <a:r>
              <a:rPr sz="1300" spc="-35" dirty="0">
                <a:latin typeface="Arial"/>
                <a:cs typeface="Arial"/>
              </a:rPr>
              <a:t>one</a:t>
            </a:r>
            <a:r>
              <a:rPr sz="1300" spc="-165" dirty="0">
                <a:latin typeface="Arial"/>
                <a:cs typeface="Arial"/>
              </a:rPr>
              <a:t> </a:t>
            </a:r>
            <a:r>
              <a:rPr sz="1300" dirty="0">
                <a:latin typeface="Arial"/>
                <a:cs typeface="Arial"/>
              </a:rPr>
              <a:t>time.</a:t>
            </a:r>
            <a:endParaRPr sz="1300">
              <a:latin typeface="Arial"/>
              <a:cs typeface="Arial"/>
            </a:endParaRPr>
          </a:p>
          <a:p>
            <a:pPr>
              <a:lnSpc>
                <a:spcPct val="100000"/>
              </a:lnSpc>
              <a:spcBef>
                <a:spcPts val="25"/>
              </a:spcBef>
            </a:pPr>
            <a:endParaRPr sz="1400">
              <a:latin typeface="Arial"/>
              <a:cs typeface="Arial"/>
            </a:endParaRPr>
          </a:p>
          <a:p>
            <a:pPr marL="12700" marR="65405">
              <a:lnSpc>
                <a:spcPct val="102600"/>
              </a:lnSpc>
            </a:pPr>
            <a:r>
              <a:rPr sz="1300" spc="-65" dirty="0">
                <a:latin typeface="Arial"/>
                <a:cs typeface="Arial"/>
              </a:rPr>
              <a:t>For </a:t>
            </a:r>
            <a:r>
              <a:rPr sz="1300" spc="-50" dirty="0">
                <a:latin typeface="Arial"/>
                <a:cs typeface="Arial"/>
              </a:rPr>
              <a:t>example </a:t>
            </a:r>
            <a:r>
              <a:rPr sz="1300" spc="-5" dirty="0">
                <a:latin typeface="Arial"/>
                <a:cs typeface="Arial"/>
              </a:rPr>
              <a:t>in </a:t>
            </a:r>
            <a:r>
              <a:rPr sz="1300" spc="5" dirty="0">
                <a:latin typeface="Arial"/>
                <a:cs typeface="Arial"/>
              </a:rPr>
              <a:t>flight </a:t>
            </a:r>
            <a:r>
              <a:rPr sz="1300" spc="-204" dirty="0">
                <a:latin typeface="Arial"/>
                <a:cs typeface="Arial"/>
              </a:rPr>
              <a:t>LVC </a:t>
            </a:r>
            <a:r>
              <a:rPr sz="1300" spc="-20" dirty="0">
                <a:latin typeface="Arial"/>
                <a:cs typeface="Arial"/>
              </a:rPr>
              <a:t>simulation </a:t>
            </a:r>
            <a:r>
              <a:rPr sz="1300" spc="-30" dirty="0">
                <a:latin typeface="Arial"/>
                <a:cs typeface="Arial"/>
              </a:rPr>
              <a:t>environments, </a:t>
            </a:r>
            <a:r>
              <a:rPr sz="1300" dirty="0">
                <a:latin typeface="Arial"/>
                <a:cs typeface="Arial"/>
              </a:rPr>
              <a:t>the </a:t>
            </a:r>
            <a:r>
              <a:rPr sz="1300" spc="15" dirty="0">
                <a:latin typeface="Arial"/>
                <a:cs typeface="Arial"/>
              </a:rPr>
              <a:t>pilot </a:t>
            </a:r>
            <a:r>
              <a:rPr sz="1300" spc="-60" dirty="0">
                <a:latin typeface="Arial"/>
                <a:cs typeface="Arial"/>
              </a:rPr>
              <a:t>is </a:t>
            </a:r>
            <a:r>
              <a:rPr sz="1300" spc="-30" dirty="0">
                <a:latin typeface="Arial"/>
                <a:cs typeface="Arial"/>
              </a:rPr>
              <a:t>constantly </a:t>
            </a:r>
            <a:r>
              <a:rPr sz="1300" spc="-25" dirty="0">
                <a:latin typeface="Arial"/>
                <a:cs typeface="Arial"/>
              </a:rPr>
              <a:t>provided  </a:t>
            </a:r>
            <a:r>
              <a:rPr sz="1300" spc="20" dirty="0">
                <a:latin typeface="Arial"/>
                <a:cs typeface="Arial"/>
              </a:rPr>
              <a:t>with </a:t>
            </a:r>
            <a:r>
              <a:rPr sz="1300" spc="-10" dirty="0">
                <a:latin typeface="Arial"/>
                <a:cs typeface="Arial"/>
              </a:rPr>
              <a:t>instrumentation </a:t>
            </a:r>
            <a:r>
              <a:rPr sz="1300" spc="-35" dirty="0">
                <a:latin typeface="Arial"/>
                <a:cs typeface="Arial"/>
              </a:rPr>
              <a:t>data. </a:t>
            </a:r>
            <a:r>
              <a:rPr sz="1300" spc="-100" dirty="0">
                <a:latin typeface="Arial"/>
                <a:cs typeface="Arial"/>
              </a:rPr>
              <a:t>By </a:t>
            </a:r>
            <a:r>
              <a:rPr sz="1300" spc="-45" dirty="0">
                <a:latin typeface="Arial"/>
                <a:cs typeface="Arial"/>
              </a:rPr>
              <a:t>measuring his </a:t>
            </a:r>
            <a:r>
              <a:rPr sz="1300" spc="-35" dirty="0">
                <a:latin typeface="Arial"/>
                <a:cs typeface="Arial"/>
              </a:rPr>
              <a:t>residual </a:t>
            </a:r>
            <a:r>
              <a:rPr sz="1300" spc="-30" dirty="0">
                <a:latin typeface="Arial"/>
                <a:cs typeface="Arial"/>
              </a:rPr>
              <a:t>cognitive </a:t>
            </a:r>
            <a:r>
              <a:rPr sz="1300" spc="-40" dirty="0">
                <a:latin typeface="Arial"/>
                <a:cs typeface="Arial"/>
              </a:rPr>
              <a:t>capacity </a:t>
            </a:r>
            <a:r>
              <a:rPr sz="1300" spc="-35" dirty="0">
                <a:latin typeface="Arial"/>
                <a:cs typeface="Arial"/>
              </a:rPr>
              <a:t>we </a:t>
            </a:r>
            <a:r>
              <a:rPr sz="1300" spc="-70" dirty="0">
                <a:latin typeface="Arial"/>
                <a:cs typeface="Arial"/>
              </a:rPr>
              <a:t>can  </a:t>
            </a:r>
            <a:r>
              <a:rPr sz="1300" spc="-15" dirty="0">
                <a:latin typeface="Arial"/>
                <a:cs typeface="Arial"/>
              </a:rPr>
              <a:t>determine</a:t>
            </a:r>
            <a:r>
              <a:rPr sz="1300" spc="-50" dirty="0">
                <a:latin typeface="Arial"/>
                <a:cs typeface="Arial"/>
              </a:rPr>
              <a:t> </a:t>
            </a:r>
            <a:r>
              <a:rPr sz="1300" spc="-10" dirty="0">
                <a:latin typeface="Arial"/>
                <a:cs typeface="Arial"/>
              </a:rPr>
              <a:t>how</a:t>
            </a:r>
            <a:r>
              <a:rPr sz="1300" spc="-55" dirty="0">
                <a:latin typeface="Arial"/>
                <a:cs typeface="Arial"/>
              </a:rPr>
              <a:t> </a:t>
            </a:r>
            <a:r>
              <a:rPr sz="1300" spc="-10" dirty="0">
                <a:latin typeface="Arial"/>
                <a:cs typeface="Arial"/>
              </a:rPr>
              <a:t>well</a:t>
            </a:r>
            <a:r>
              <a:rPr sz="1300" spc="-55" dirty="0">
                <a:latin typeface="Arial"/>
                <a:cs typeface="Arial"/>
              </a:rPr>
              <a:t> </a:t>
            </a:r>
            <a:r>
              <a:rPr sz="1300" spc="-40" dirty="0">
                <a:latin typeface="Arial"/>
                <a:cs typeface="Arial"/>
              </a:rPr>
              <a:t>he's</a:t>
            </a:r>
            <a:r>
              <a:rPr sz="1300" spc="-45" dirty="0">
                <a:latin typeface="Arial"/>
                <a:cs typeface="Arial"/>
              </a:rPr>
              <a:t> </a:t>
            </a:r>
            <a:r>
              <a:rPr sz="1300" spc="-35" dirty="0">
                <a:latin typeface="Arial"/>
                <a:cs typeface="Arial"/>
              </a:rPr>
              <a:t>dealing</a:t>
            </a:r>
            <a:r>
              <a:rPr sz="1300" spc="-50" dirty="0">
                <a:latin typeface="Arial"/>
                <a:cs typeface="Arial"/>
              </a:rPr>
              <a:t> </a:t>
            </a:r>
            <a:r>
              <a:rPr sz="1300" spc="20" dirty="0">
                <a:latin typeface="Arial"/>
                <a:cs typeface="Arial"/>
              </a:rPr>
              <a:t>with</a:t>
            </a:r>
            <a:r>
              <a:rPr sz="1300" spc="-50" dirty="0">
                <a:latin typeface="Arial"/>
                <a:cs typeface="Arial"/>
              </a:rPr>
              <a:t> </a:t>
            </a:r>
            <a:r>
              <a:rPr sz="1300" spc="-10" dirty="0">
                <a:latin typeface="Arial"/>
                <a:cs typeface="Arial"/>
              </a:rPr>
              <a:t>instrumentation</a:t>
            </a:r>
            <a:r>
              <a:rPr sz="1300" spc="-45" dirty="0">
                <a:latin typeface="Arial"/>
                <a:cs typeface="Arial"/>
              </a:rPr>
              <a:t> </a:t>
            </a:r>
            <a:r>
              <a:rPr sz="1300" spc="-35" dirty="0">
                <a:latin typeface="Arial"/>
                <a:cs typeface="Arial"/>
              </a:rPr>
              <a:t>data</a:t>
            </a:r>
            <a:r>
              <a:rPr sz="1300" spc="-45" dirty="0">
                <a:latin typeface="Arial"/>
                <a:cs typeface="Arial"/>
              </a:rPr>
              <a:t> </a:t>
            </a:r>
            <a:r>
              <a:rPr sz="1300" spc="10" dirty="0">
                <a:latin typeface="Arial"/>
                <a:cs typeface="Arial"/>
              </a:rPr>
              <a:t>that</a:t>
            </a:r>
            <a:r>
              <a:rPr sz="1300" spc="-55" dirty="0">
                <a:latin typeface="Arial"/>
                <a:cs typeface="Arial"/>
              </a:rPr>
              <a:t> </a:t>
            </a:r>
            <a:r>
              <a:rPr sz="1300" spc="-40" dirty="0">
                <a:latin typeface="Arial"/>
                <a:cs typeface="Arial"/>
              </a:rPr>
              <a:t>he</a:t>
            </a:r>
            <a:r>
              <a:rPr sz="1300" spc="-45" dirty="0">
                <a:latin typeface="Arial"/>
                <a:cs typeface="Arial"/>
              </a:rPr>
              <a:t> </a:t>
            </a:r>
            <a:r>
              <a:rPr sz="1300" spc="-25" dirty="0">
                <a:latin typeface="Arial"/>
                <a:cs typeface="Arial"/>
              </a:rPr>
              <a:t>must</a:t>
            </a:r>
            <a:r>
              <a:rPr sz="1300" spc="-50" dirty="0">
                <a:latin typeface="Arial"/>
                <a:cs typeface="Arial"/>
              </a:rPr>
              <a:t> </a:t>
            </a:r>
            <a:r>
              <a:rPr sz="1300" spc="-40" dirty="0">
                <a:latin typeface="Arial"/>
                <a:cs typeface="Arial"/>
              </a:rPr>
              <a:t>deal</a:t>
            </a:r>
            <a:r>
              <a:rPr sz="1300" spc="-55" dirty="0">
                <a:latin typeface="Arial"/>
                <a:cs typeface="Arial"/>
              </a:rPr>
              <a:t> </a:t>
            </a:r>
            <a:r>
              <a:rPr sz="1300" spc="15" dirty="0">
                <a:latin typeface="Arial"/>
                <a:cs typeface="Arial"/>
              </a:rPr>
              <a:t>with.  </a:t>
            </a:r>
            <a:r>
              <a:rPr sz="1300" spc="-30" dirty="0">
                <a:latin typeface="Arial"/>
                <a:cs typeface="Arial"/>
              </a:rPr>
              <a:t>In </a:t>
            </a:r>
            <a:r>
              <a:rPr sz="1300" spc="-15" dirty="0">
                <a:latin typeface="Arial"/>
                <a:cs typeface="Arial"/>
              </a:rPr>
              <a:t>this </a:t>
            </a:r>
            <a:r>
              <a:rPr sz="1300" spc="-45" dirty="0">
                <a:latin typeface="Arial"/>
                <a:cs typeface="Arial"/>
              </a:rPr>
              <a:t>scenario his </a:t>
            </a:r>
            <a:r>
              <a:rPr sz="1300" spc="-30" dirty="0">
                <a:latin typeface="Arial"/>
                <a:cs typeface="Arial"/>
              </a:rPr>
              <a:t>level </a:t>
            </a:r>
            <a:r>
              <a:rPr sz="1300" spc="10" dirty="0">
                <a:latin typeface="Arial"/>
                <a:cs typeface="Arial"/>
              </a:rPr>
              <a:t>of </a:t>
            </a:r>
            <a:r>
              <a:rPr sz="1300" spc="-10" dirty="0">
                <a:latin typeface="Arial"/>
                <a:cs typeface="Arial"/>
              </a:rPr>
              <a:t>instrumentation </a:t>
            </a:r>
            <a:r>
              <a:rPr sz="1300" spc="-35" dirty="0">
                <a:latin typeface="Arial"/>
                <a:cs typeface="Arial"/>
              </a:rPr>
              <a:t>data </a:t>
            </a:r>
            <a:r>
              <a:rPr sz="1300" spc="-10" dirty="0">
                <a:latin typeface="Arial"/>
                <a:cs typeface="Arial"/>
              </a:rPr>
              <a:t>would </a:t>
            </a:r>
            <a:r>
              <a:rPr sz="1300" spc="-40" dirty="0">
                <a:latin typeface="Arial"/>
                <a:cs typeface="Arial"/>
              </a:rPr>
              <a:t>be reduced </a:t>
            </a:r>
            <a:r>
              <a:rPr sz="1300" spc="-75" dirty="0">
                <a:latin typeface="Arial"/>
                <a:cs typeface="Arial"/>
              </a:rPr>
              <a:t>so </a:t>
            </a:r>
            <a:r>
              <a:rPr sz="1300" spc="-110" dirty="0">
                <a:latin typeface="Arial"/>
                <a:cs typeface="Arial"/>
              </a:rPr>
              <a:t>as </a:t>
            </a:r>
            <a:r>
              <a:rPr sz="1300" spc="25" dirty="0">
                <a:latin typeface="Arial"/>
                <a:cs typeface="Arial"/>
              </a:rPr>
              <a:t>to </a:t>
            </a:r>
            <a:r>
              <a:rPr sz="1300" spc="20" dirty="0">
                <a:latin typeface="Arial"/>
                <a:cs typeface="Arial"/>
              </a:rPr>
              <a:t>limit  </a:t>
            </a:r>
            <a:r>
              <a:rPr sz="1300" spc="-5" dirty="0">
                <a:latin typeface="Arial"/>
                <a:cs typeface="Arial"/>
              </a:rPr>
              <a:t>information</a:t>
            </a:r>
            <a:r>
              <a:rPr sz="1300" spc="-50" dirty="0">
                <a:latin typeface="Arial"/>
                <a:cs typeface="Arial"/>
              </a:rPr>
              <a:t> </a:t>
            </a:r>
            <a:r>
              <a:rPr sz="1300" spc="25" dirty="0">
                <a:latin typeface="Arial"/>
                <a:cs typeface="Arial"/>
              </a:rPr>
              <a:t>to</a:t>
            </a:r>
            <a:r>
              <a:rPr sz="1300" spc="-50" dirty="0">
                <a:latin typeface="Arial"/>
                <a:cs typeface="Arial"/>
              </a:rPr>
              <a:t> </a:t>
            </a:r>
            <a:r>
              <a:rPr sz="1300" spc="-5" dirty="0">
                <a:latin typeface="Arial"/>
                <a:cs typeface="Arial"/>
              </a:rPr>
              <a:t>what</a:t>
            </a:r>
            <a:r>
              <a:rPr sz="1300" spc="-50" dirty="0">
                <a:latin typeface="Arial"/>
                <a:cs typeface="Arial"/>
              </a:rPr>
              <a:t> </a:t>
            </a:r>
            <a:r>
              <a:rPr sz="1300" spc="-60" dirty="0">
                <a:latin typeface="Arial"/>
                <a:cs typeface="Arial"/>
              </a:rPr>
              <a:t>is</a:t>
            </a:r>
            <a:r>
              <a:rPr sz="1300" spc="-50" dirty="0">
                <a:latin typeface="Arial"/>
                <a:cs typeface="Arial"/>
              </a:rPr>
              <a:t> </a:t>
            </a:r>
            <a:r>
              <a:rPr sz="1300" spc="-40" dirty="0">
                <a:latin typeface="Arial"/>
                <a:cs typeface="Arial"/>
              </a:rPr>
              <a:t>essential</a:t>
            </a:r>
            <a:r>
              <a:rPr sz="1300" spc="-55" dirty="0">
                <a:latin typeface="Arial"/>
                <a:cs typeface="Arial"/>
              </a:rPr>
              <a:t> </a:t>
            </a:r>
            <a:r>
              <a:rPr sz="1300" spc="-5" dirty="0">
                <a:latin typeface="Arial"/>
                <a:cs typeface="Arial"/>
              </a:rPr>
              <a:t>at</a:t>
            </a:r>
            <a:r>
              <a:rPr sz="1300" spc="-50" dirty="0">
                <a:latin typeface="Arial"/>
                <a:cs typeface="Arial"/>
              </a:rPr>
              <a:t> </a:t>
            </a:r>
            <a:r>
              <a:rPr sz="1300" spc="10" dirty="0">
                <a:latin typeface="Arial"/>
                <a:cs typeface="Arial"/>
              </a:rPr>
              <a:t>that</a:t>
            </a:r>
            <a:r>
              <a:rPr sz="1300" spc="-50" dirty="0">
                <a:latin typeface="Arial"/>
                <a:cs typeface="Arial"/>
              </a:rPr>
              <a:t> </a:t>
            </a:r>
            <a:r>
              <a:rPr sz="1300" spc="-35" dirty="0">
                <a:latin typeface="Arial"/>
                <a:cs typeface="Arial"/>
              </a:rPr>
              <a:t>very</a:t>
            </a:r>
            <a:r>
              <a:rPr sz="1300" spc="-55" dirty="0">
                <a:latin typeface="Arial"/>
                <a:cs typeface="Arial"/>
              </a:rPr>
              <a:t> </a:t>
            </a:r>
            <a:r>
              <a:rPr sz="1300" spc="-15" dirty="0">
                <a:latin typeface="Arial"/>
                <a:cs typeface="Arial"/>
              </a:rPr>
              <a:t>moment.</a:t>
            </a:r>
            <a:endParaRPr sz="1300">
              <a:latin typeface="Arial"/>
              <a:cs typeface="Arial"/>
            </a:endParaRPr>
          </a:p>
          <a:p>
            <a:pPr marL="12700">
              <a:lnSpc>
                <a:spcPct val="100000"/>
              </a:lnSpc>
              <a:spcBef>
                <a:spcPts val="40"/>
              </a:spcBef>
            </a:pPr>
            <a:r>
              <a:rPr sz="1300" spc="-60" dirty="0">
                <a:latin typeface="Arial"/>
                <a:cs typeface="Arial"/>
              </a:rPr>
              <a:t>(The </a:t>
            </a:r>
            <a:r>
              <a:rPr sz="1300" spc="-40" dirty="0">
                <a:latin typeface="Arial"/>
                <a:cs typeface="Arial"/>
              </a:rPr>
              <a:t>Iowa </a:t>
            </a:r>
            <a:r>
              <a:rPr sz="1300" spc="-55" dirty="0">
                <a:latin typeface="Arial"/>
                <a:cs typeface="Arial"/>
              </a:rPr>
              <a:t>Rockwell </a:t>
            </a:r>
            <a:r>
              <a:rPr sz="1300" spc="-50" dirty="0">
                <a:latin typeface="Arial"/>
                <a:cs typeface="Arial"/>
              </a:rPr>
              <a:t>Collins</a:t>
            </a:r>
            <a:r>
              <a:rPr sz="1300" spc="-55" dirty="0">
                <a:latin typeface="Arial"/>
                <a:cs typeface="Arial"/>
              </a:rPr>
              <a:t> </a:t>
            </a:r>
            <a:r>
              <a:rPr sz="1300" spc="-15" dirty="0">
                <a:latin typeface="Arial"/>
                <a:cs typeface="Arial"/>
              </a:rPr>
              <a:t>project)</a:t>
            </a:r>
            <a:endParaRPr sz="1300">
              <a:latin typeface="Arial"/>
              <a:cs typeface="Arial"/>
            </a:endParaRPr>
          </a:p>
        </p:txBody>
      </p:sp>
      <p:sp>
        <p:nvSpPr>
          <p:cNvPr id="5" name="object 5"/>
          <p:cNvSpPr txBox="1">
            <a:spLocks noGrp="1"/>
          </p:cNvSpPr>
          <p:nvPr>
            <p:ph type="sldNum" sz="quarter" idx="7"/>
          </p:nvPr>
        </p:nvSpPr>
        <p:spPr>
          <a:prstGeom prst="rect">
            <a:avLst/>
          </a:prstGeom>
        </p:spPr>
        <p:txBody>
          <a:bodyPr vert="horz" wrap="square" lIns="0" tIns="8890" rIns="0" bIns="0" rtlCol="0">
            <a:spAutoFit/>
          </a:bodyPr>
          <a:lstStyle/>
          <a:p>
            <a:pPr marL="38100">
              <a:lnSpc>
                <a:spcPct val="100000"/>
              </a:lnSpc>
              <a:spcBef>
                <a:spcPts val="70"/>
              </a:spcBef>
            </a:pPr>
            <a:fld id="{81D60167-4931-47E6-BA6A-407CBD079E47}" type="slidenum">
              <a:rPr spc="-50" dirty="0"/>
              <a:t>8</a:t>
            </a:fld>
            <a:endParaRPr spc="-50" dirty="0"/>
          </a:p>
        </p:txBody>
      </p:sp>
      <p:pic>
        <p:nvPicPr>
          <p:cNvPr id="7" name="Picture 2" descr="eyeforvision">
            <a:extLst>
              <a:ext uri="{FF2B5EF4-FFF2-40B4-BE49-F238E27FC236}">
                <a16:creationId xmlns:a16="http://schemas.microsoft.com/office/drawing/2014/main" id="{ACBE7DB0-A965-4766-AB73-72C8FD5DF6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3023" y="8651788"/>
            <a:ext cx="2667000" cy="952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96106" y="1039864"/>
            <a:ext cx="6567487" cy="3346661"/>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596106" y="841391"/>
            <a:ext cx="6567805" cy="3695700"/>
          </a:xfrm>
          <a:custGeom>
            <a:avLst/>
            <a:gdLst/>
            <a:ahLst/>
            <a:cxnLst/>
            <a:rect l="l" t="t" r="r" b="b"/>
            <a:pathLst>
              <a:path w="6567805" h="3695700">
                <a:moveTo>
                  <a:pt x="0" y="0"/>
                </a:moveTo>
                <a:lnTo>
                  <a:pt x="6567487" y="0"/>
                </a:lnTo>
                <a:lnTo>
                  <a:pt x="6567487" y="3695699"/>
                </a:lnTo>
                <a:lnTo>
                  <a:pt x="0" y="3695699"/>
                </a:lnTo>
                <a:lnTo>
                  <a:pt x="0" y="0"/>
                </a:lnTo>
                <a:close/>
              </a:path>
            </a:pathLst>
          </a:custGeom>
          <a:ln w="13034">
            <a:solidFill>
              <a:srgbClr val="000000"/>
            </a:solidFill>
          </a:ln>
        </p:spPr>
        <p:txBody>
          <a:bodyPr wrap="square" lIns="0" tIns="0" rIns="0" bIns="0" rtlCol="0"/>
          <a:lstStyle/>
          <a:p>
            <a:endParaRPr/>
          </a:p>
        </p:txBody>
      </p:sp>
      <p:sp>
        <p:nvSpPr>
          <p:cNvPr id="4" name="object 4"/>
          <p:cNvSpPr txBox="1"/>
          <p:nvPr/>
        </p:nvSpPr>
        <p:spPr>
          <a:xfrm>
            <a:off x="1010982" y="4837803"/>
            <a:ext cx="5786755" cy="3997960"/>
          </a:xfrm>
          <a:prstGeom prst="rect">
            <a:avLst/>
          </a:prstGeom>
        </p:spPr>
        <p:txBody>
          <a:bodyPr vert="horz" wrap="square" lIns="0" tIns="11430" rIns="0" bIns="0" rtlCol="0">
            <a:spAutoFit/>
          </a:bodyPr>
          <a:lstStyle/>
          <a:p>
            <a:pPr marL="12700" marR="74295" algn="just">
              <a:lnSpc>
                <a:spcPct val="102600"/>
              </a:lnSpc>
              <a:spcBef>
                <a:spcPts val="90"/>
              </a:spcBef>
            </a:pPr>
            <a:r>
              <a:rPr sz="1300" spc="-15" dirty="0">
                <a:latin typeface="Arial"/>
                <a:cs typeface="Arial"/>
              </a:rPr>
              <a:t>Instruct </a:t>
            </a:r>
            <a:r>
              <a:rPr sz="1300" spc="-45" dirty="0">
                <a:latin typeface="Arial"/>
                <a:cs typeface="Arial"/>
              </a:rPr>
              <a:t>and </a:t>
            </a:r>
            <a:r>
              <a:rPr sz="1300" spc="5" dirty="0">
                <a:latin typeface="Arial"/>
                <a:cs typeface="Arial"/>
              </a:rPr>
              <a:t>monitor </a:t>
            </a:r>
            <a:r>
              <a:rPr sz="1300" spc="-15" dirty="0">
                <a:latin typeface="Arial"/>
                <a:cs typeface="Arial"/>
              </a:rPr>
              <a:t>training </a:t>
            </a:r>
            <a:r>
              <a:rPr sz="1300" spc="-25" dirty="0">
                <a:latin typeface="Arial"/>
                <a:cs typeface="Arial"/>
              </a:rPr>
              <a:t>remotely. </a:t>
            </a:r>
            <a:r>
              <a:rPr sz="1300" spc="10" dirty="0">
                <a:latin typeface="Arial"/>
                <a:cs typeface="Arial"/>
              </a:rPr>
              <a:t>With </a:t>
            </a:r>
            <a:r>
              <a:rPr sz="1300" spc="-60" dirty="0">
                <a:latin typeface="Arial"/>
                <a:cs typeface="Arial"/>
              </a:rPr>
              <a:t>NeuroTracker Cloud </a:t>
            </a:r>
            <a:r>
              <a:rPr sz="1300" spc="-40" dirty="0">
                <a:latin typeface="Arial"/>
                <a:cs typeface="Arial"/>
              </a:rPr>
              <a:t>on-going </a:t>
            </a:r>
            <a:r>
              <a:rPr sz="1300" spc="-15" dirty="0">
                <a:latin typeface="Arial"/>
                <a:cs typeface="Arial"/>
              </a:rPr>
              <a:t>training  </a:t>
            </a:r>
            <a:r>
              <a:rPr sz="1300" spc="-45" dirty="0">
                <a:latin typeface="Arial"/>
                <a:cs typeface="Arial"/>
              </a:rPr>
              <a:t>programs </a:t>
            </a:r>
            <a:r>
              <a:rPr sz="1300" spc="15" dirty="0">
                <a:latin typeface="Arial"/>
                <a:cs typeface="Arial"/>
              </a:rPr>
              <a:t>will </a:t>
            </a:r>
            <a:r>
              <a:rPr sz="1300" spc="-25" dirty="0">
                <a:latin typeface="Arial"/>
                <a:cs typeface="Arial"/>
              </a:rPr>
              <a:t>provide </a:t>
            </a:r>
            <a:r>
              <a:rPr sz="1300" spc="-85" dirty="0">
                <a:latin typeface="Arial"/>
                <a:cs typeface="Arial"/>
              </a:rPr>
              <a:t>a </a:t>
            </a:r>
            <a:r>
              <a:rPr sz="1300" spc="-30" dirty="0">
                <a:latin typeface="Arial"/>
                <a:cs typeface="Arial"/>
              </a:rPr>
              <a:t>constant </a:t>
            </a:r>
            <a:r>
              <a:rPr sz="1300" spc="-55" dirty="0">
                <a:latin typeface="Arial"/>
                <a:cs typeface="Arial"/>
              </a:rPr>
              <a:t>measure </a:t>
            </a:r>
            <a:r>
              <a:rPr sz="1300" spc="10" dirty="0">
                <a:latin typeface="Arial"/>
                <a:cs typeface="Arial"/>
              </a:rPr>
              <a:t>of </a:t>
            </a:r>
            <a:r>
              <a:rPr sz="1300" spc="-30" dirty="0">
                <a:latin typeface="Arial"/>
                <a:cs typeface="Arial"/>
              </a:rPr>
              <a:t>cognitive </a:t>
            </a:r>
            <a:r>
              <a:rPr sz="1300" spc="-25" dirty="0">
                <a:latin typeface="Arial"/>
                <a:cs typeface="Arial"/>
              </a:rPr>
              <a:t>capability </a:t>
            </a:r>
            <a:r>
              <a:rPr sz="1300" spc="-45" dirty="0">
                <a:latin typeface="Arial"/>
                <a:cs typeface="Arial"/>
              </a:rPr>
              <a:t>and </a:t>
            </a:r>
            <a:r>
              <a:rPr sz="1300" spc="-25" dirty="0">
                <a:latin typeface="Arial"/>
                <a:cs typeface="Arial"/>
              </a:rPr>
              <a:t>sustainability  </a:t>
            </a:r>
            <a:r>
              <a:rPr sz="1300" spc="10" dirty="0">
                <a:latin typeface="Arial"/>
                <a:cs typeface="Arial"/>
              </a:rPr>
              <a:t>of </a:t>
            </a:r>
            <a:r>
              <a:rPr sz="1300" dirty="0">
                <a:latin typeface="Arial"/>
                <a:cs typeface="Arial"/>
              </a:rPr>
              <a:t>the </a:t>
            </a:r>
            <a:r>
              <a:rPr sz="1300" spc="-30" dirty="0">
                <a:latin typeface="Arial"/>
                <a:cs typeface="Arial"/>
              </a:rPr>
              <a:t>learned </a:t>
            </a:r>
            <a:r>
              <a:rPr sz="1300" spc="-35" dirty="0">
                <a:latin typeface="Arial"/>
                <a:cs typeface="Arial"/>
              </a:rPr>
              <a:t>expertise </a:t>
            </a:r>
            <a:r>
              <a:rPr sz="1300" spc="20" dirty="0">
                <a:latin typeface="Arial"/>
                <a:cs typeface="Arial"/>
              </a:rPr>
              <a:t>with </a:t>
            </a:r>
            <a:r>
              <a:rPr sz="1300" spc="-60" dirty="0">
                <a:latin typeface="Arial"/>
                <a:cs typeface="Arial"/>
              </a:rPr>
              <a:t>NeuroTracker Tactical </a:t>
            </a:r>
            <a:r>
              <a:rPr sz="1300" spc="-65" dirty="0">
                <a:latin typeface="Arial"/>
                <a:cs typeface="Arial"/>
              </a:rPr>
              <a:t>Awareness</a:t>
            </a:r>
            <a:r>
              <a:rPr sz="1300" spc="-254" dirty="0">
                <a:latin typeface="Arial"/>
                <a:cs typeface="Arial"/>
              </a:rPr>
              <a:t> </a:t>
            </a:r>
            <a:r>
              <a:rPr sz="1300" spc="-15" dirty="0">
                <a:latin typeface="Arial"/>
                <a:cs typeface="Arial"/>
              </a:rPr>
              <a:t>training.</a:t>
            </a:r>
            <a:endParaRPr sz="1300">
              <a:latin typeface="Arial"/>
              <a:cs typeface="Arial"/>
            </a:endParaRPr>
          </a:p>
          <a:p>
            <a:pPr marL="12700" marR="27940" algn="just">
              <a:lnSpc>
                <a:spcPct val="102600"/>
              </a:lnSpc>
            </a:pPr>
            <a:r>
              <a:rPr sz="1300" b="1" spc="-90" dirty="0">
                <a:latin typeface="Arial"/>
                <a:cs typeface="Arial"/>
              </a:rPr>
              <a:t>Train </a:t>
            </a:r>
            <a:r>
              <a:rPr sz="1300" b="1" spc="-55" dirty="0">
                <a:latin typeface="Arial"/>
                <a:cs typeface="Arial"/>
              </a:rPr>
              <a:t>from </a:t>
            </a:r>
            <a:r>
              <a:rPr sz="1300" b="1" spc="-35" dirty="0">
                <a:latin typeface="Arial"/>
                <a:cs typeface="Arial"/>
              </a:rPr>
              <a:t>the </a:t>
            </a:r>
            <a:r>
              <a:rPr sz="1300" b="1" spc="-75" dirty="0">
                <a:latin typeface="Arial"/>
                <a:cs typeface="Arial"/>
              </a:rPr>
              <a:t>get </a:t>
            </a:r>
            <a:r>
              <a:rPr sz="1300" b="1" spc="-110" dirty="0">
                <a:latin typeface="Arial"/>
                <a:cs typeface="Arial"/>
              </a:rPr>
              <a:t>go: </a:t>
            </a:r>
            <a:r>
              <a:rPr sz="1300" spc="-30" dirty="0">
                <a:latin typeface="Arial"/>
                <a:cs typeface="Arial"/>
              </a:rPr>
              <a:t>email </a:t>
            </a:r>
            <a:r>
              <a:rPr sz="1300" spc="-25" dirty="0">
                <a:latin typeface="Arial"/>
                <a:cs typeface="Arial"/>
              </a:rPr>
              <a:t>invites </a:t>
            </a:r>
            <a:r>
              <a:rPr sz="1300" spc="-45" dirty="0">
                <a:latin typeface="Arial"/>
                <a:cs typeface="Arial"/>
              </a:rPr>
              <a:t>and </a:t>
            </a:r>
            <a:r>
              <a:rPr sz="1300" spc="-60" dirty="0">
                <a:latin typeface="Arial"/>
                <a:cs typeface="Arial"/>
              </a:rPr>
              <a:t>NeuroTracker </a:t>
            </a:r>
            <a:r>
              <a:rPr sz="1300" spc="-90" dirty="0">
                <a:latin typeface="Arial"/>
                <a:cs typeface="Arial"/>
              </a:rPr>
              <a:t>glasses </a:t>
            </a:r>
            <a:r>
              <a:rPr sz="1300" spc="-60" dirty="0">
                <a:latin typeface="Arial"/>
                <a:cs typeface="Arial"/>
              </a:rPr>
              <a:t>is </a:t>
            </a:r>
            <a:r>
              <a:rPr sz="1300" spc="-20" dirty="0">
                <a:latin typeface="Arial"/>
                <a:cs typeface="Arial"/>
              </a:rPr>
              <a:t>all </a:t>
            </a:r>
            <a:r>
              <a:rPr sz="1300" spc="-15" dirty="0">
                <a:latin typeface="Arial"/>
                <a:cs typeface="Arial"/>
              </a:rPr>
              <a:t>that’s </a:t>
            </a:r>
            <a:r>
              <a:rPr sz="1300" spc="-40" dirty="0">
                <a:latin typeface="Arial"/>
                <a:cs typeface="Arial"/>
              </a:rPr>
              <a:t>needed </a:t>
            </a:r>
            <a:r>
              <a:rPr sz="1300" spc="25" dirty="0">
                <a:latin typeface="Arial"/>
                <a:cs typeface="Arial"/>
              </a:rPr>
              <a:t>to  </a:t>
            </a:r>
            <a:r>
              <a:rPr sz="1300" spc="-30" dirty="0">
                <a:latin typeface="Arial"/>
                <a:cs typeface="Arial"/>
              </a:rPr>
              <a:t>get </a:t>
            </a:r>
            <a:r>
              <a:rPr sz="1300" spc="-85" dirty="0">
                <a:latin typeface="Arial"/>
                <a:cs typeface="Arial"/>
              </a:rPr>
              <a:t>a </a:t>
            </a:r>
            <a:r>
              <a:rPr sz="1300" spc="-15" dirty="0">
                <a:latin typeface="Arial"/>
                <a:cs typeface="Arial"/>
              </a:rPr>
              <a:t>whole </a:t>
            </a:r>
            <a:r>
              <a:rPr sz="1300" spc="-25" dirty="0">
                <a:latin typeface="Arial"/>
                <a:cs typeface="Arial"/>
              </a:rPr>
              <a:t>team </a:t>
            </a:r>
            <a:r>
              <a:rPr sz="1300" spc="-20" dirty="0">
                <a:latin typeface="Arial"/>
                <a:cs typeface="Arial"/>
              </a:rPr>
              <a:t>started </a:t>
            </a:r>
            <a:r>
              <a:rPr sz="1300" spc="-25" dirty="0">
                <a:latin typeface="Arial"/>
                <a:cs typeface="Arial"/>
              </a:rPr>
              <a:t>on </a:t>
            </a:r>
            <a:r>
              <a:rPr sz="1300" spc="10" dirty="0">
                <a:latin typeface="Arial"/>
                <a:cs typeface="Arial"/>
              </a:rPr>
              <a:t>their </a:t>
            </a:r>
            <a:r>
              <a:rPr sz="1300" spc="-15" dirty="0">
                <a:latin typeface="Arial"/>
                <a:cs typeface="Arial"/>
              </a:rPr>
              <a:t>training</a:t>
            </a:r>
            <a:r>
              <a:rPr sz="1300" spc="-240" dirty="0">
                <a:latin typeface="Arial"/>
                <a:cs typeface="Arial"/>
              </a:rPr>
              <a:t> </a:t>
            </a:r>
            <a:r>
              <a:rPr sz="1300" spc="-45" dirty="0">
                <a:latin typeface="Arial"/>
                <a:cs typeface="Arial"/>
              </a:rPr>
              <a:t>programs.</a:t>
            </a:r>
            <a:endParaRPr sz="1300">
              <a:latin typeface="Arial"/>
              <a:cs typeface="Arial"/>
            </a:endParaRPr>
          </a:p>
          <a:p>
            <a:pPr marL="12700" marR="203200">
              <a:lnSpc>
                <a:spcPct val="102600"/>
              </a:lnSpc>
            </a:pPr>
            <a:r>
              <a:rPr sz="1300" b="1" spc="-85" dirty="0">
                <a:latin typeface="Arial"/>
                <a:cs typeface="Arial"/>
              </a:rPr>
              <a:t>Full </a:t>
            </a:r>
            <a:r>
              <a:rPr sz="1300" b="1" spc="-80" dirty="0">
                <a:latin typeface="Arial"/>
                <a:cs typeface="Arial"/>
              </a:rPr>
              <a:t>Admin </a:t>
            </a:r>
            <a:r>
              <a:rPr sz="1300" b="1" spc="-70" dirty="0">
                <a:latin typeface="Arial"/>
                <a:cs typeface="Arial"/>
              </a:rPr>
              <a:t>control: </a:t>
            </a:r>
            <a:r>
              <a:rPr sz="1300" spc="20" dirty="0">
                <a:latin typeface="Arial"/>
                <a:cs typeface="Arial"/>
              </a:rPr>
              <a:t>with </a:t>
            </a:r>
            <a:r>
              <a:rPr sz="1300" spc="-85" dirty="0">
                <a:latin typeface="Arial"/>
                <a:cs typeface="Arial"/>
              </a:rPr>
              <a:t>a </a:t>
            </a:r>
            <a:r>
              <a:rPr sz="1300" spc="-35" dirty="0">
                <a:latin typeface="Arial"/>
                <a:cs typeface="Arial"/>
              </a:rPr>
              <a:t>simple </a:t>
            </a:r>
            <a:r>
              <a:rPr sz="1300" spc="-30" dirty="0">
                <a:latin typeface="Arial"/>
                <a:cs typeface="Arial"/>
              </a:rPr>
              <a:t>browser </a:t>
            </a:r>
            <a:r>
              <a:rPr sz="1300" spc="-25" dirty="0">
                <a:latin typeface="Arial"/>
                <a:cs typeface="Arial"/>
              </a:rPr>
              <a:t>login, </a:t>
            </a:r>
            <a:r>
              <a:rPr sz="1300" spc="-85" dirty="0">
                <a:latin typeface="Arial"/>
                <a:cs typeface="Arial"/>
              </a:rPr>
              <a:t>a </a:t>
            </a:r>
            <a:r>
              <a:rPr sz="1300" spc="-45" dirty="0">
                <a:latin typeface="Arial"/>
                <a:cs typeface="Arial"/>
              </a:rPr>
              <a:t>single </a:t>
            </a:r>
            <a:r>
              <a:rPr sz="1300" spc="-40" dirty="0">
                <a:latin typeface="Arial"/>
                <a:cs typeface="Arial"/>
              </a:rPr>
              <a:t>person </a:t>
            </a:r>
            <a:r>
              <a:rPr sz="1300" spc="-70" dirty="0">
                <a:latin typeface="Arial"/>
                <a:cs typeface="Arial"/>
              </a:rPr>
              <a:t>can </a:t>
            </a:r>
            <a:r>
              <a:rPr sz="1300" spc="-30" dirty="0">
                <a:latin typeface="Arial"/>
                <a:cs typeface="Arial"/>
              </a:rPr>
              <a:t>setup </a:t>
            </a:r>
            <a:r>
              <a:rPr sz="1300" spc="-60" dirty="0">
                <a:latin typeface="Arial"/>
                <a:cs typeface="Arial"/>
              </a:rPr>
              <a:t>users,  </a:t>
            </a:r>
            <a:r>
              <a:rPr sz="1300" spc="-30" dirty="0">
                <a:latin typeface="Arial"/>
                <a:cs typeface="Arial"/>
              </a:rPr>
              <a:t>track </a:t>
            </a:r>
            <a:r>
              <a:rPr sz="1300" spc="10" dirty="0">
                <a:latin typeface="Arial"/>
                <a:cs typeface="Arial"/>
              </a:rPr>
              <a:t>their </a:t>
            </a:r>
            <a:r>
              <a:rPr sz="1300" spc="-55" dirty="0">
                <a:latin typeface="Arial"/>
                <a:cs typeface="Arial"/>
              </a:rPr>
              <a:t>progress </a:t>
            </a:r>
            <a:r>
              <a:rPr sz="1300" spc="-30" dirty="0">
                <a:latin typeface="Arial"/>
                <a:cs typeface="Arial"/>
              </a:rPr>
              <a:t>overall </a:t>
            </a:r>
            <a:r>
              <a:rPr sz="1300" spc="-45" dirty="0">
                <a:latin typeface="Arial"/>
                <a:cs typeface="Arial"/>
              </a:rPr>
              <a:t>and </a:t>
            </a:r>
            <a:r>
              <a:rPr sz="1300" spc="-25" dirty="0">
                <a:latin typeface="Arial"/>
                <a:cs typeface="Arial"/>
              </a:rPr>
              <a:t>individually, view </a:t>
            </a:r>
            <a:r>
              <a:rPr sz="1300" spc="-15" dirty="0">
                <a:latin typeface="Arial"/>
                <a:cs typeface="Arial"/>
              </a:rPr>
              <a:t>training </a:t>
            </a:r>
            <a:r>
              <a:rPr sz="1300" spc="-55" dirty="0">
                <a:latin typeface="Arial"/>
                <a:cs typeface="Arial"/>
              </a:rPr>
              <a:t>analysis, </a:t>
            </a:r>
            <a:r>
              <a:rPr sz="1300" spc="-45" dirty="0">
                <a:latin typeface="Arial"/>
                <a:cs typeface="Arial"/>
              </a:rPr>
              <a:t>and </a:t>
            </a:r>
            <a:r>
              <a:rPr sz="1300" spc="-75" dirty="0">
                <a:latin typeface="Arial"/>
                <a:cs typeface="Arial"/>
              </a:rPr>
              <a:t>assign  </a:t>
            </a:r>
            <a:r>
              <a:rPr sz="1300" spc="-40" dirty="0">
                <a:latin typeface="Arial"/>
                <a:cs typeface="Arial"/>
              </a:rPr>
              <a:t>ongoing </a:t>
            </a:r>
            <a:r>
              <a:rPr sz="1300" spc="-45" dirty="0">
                <a:latin typeface="Arial"/>
                <a:cs typeface="Arial"/>
              </a:rPr>
              <a:t>programs </a:t>
            </a:r>
            <a:r>
              <a:rPr sz="1300" spc="-40" dirty="0">
                <a:latin typeface="Arial"/>
                <a:cs typeface="Arial"/>
              </a:rPr>
              <a:t>via </a:t>
            </a:r>
            <a:r>
              <a:rPr sz="1300" spc="-55" dirty="0">
                <a:latin typeface="Arial"/>
                <a:cs typeface="Arial"/>
              </a:rPr>
              <a:t>an </a:t>
            </a:r>
            <a:r>
              <a:rPr sz="1300" spc="-85" dirty="0">
                <a:latin typeface="Arial"/>
                <a:cs typeface="Arial"/>
              </a:rPr>
              <a:t>easy </a:t>
            </a:r>
            <a:r>
              <a:rPr sz="1300" spc="25" dirty="0">
                <a:latin typeface="Arial"/>
                <a:cs typeface="Arial"/>
              </a:rPr>
              <a:t>to </a:t>
            </a:r>
            <a:r>
              <a:rPr sz="1300" spc="-60" dirty="0">
                <a:latin typeface="Arial"/>
                <a:cs typeface="Arial"/>
              </a:rPr>
              <a:t>use, </a:t>
            </a:r>
            <a:r>
              <a:rPr sz="1300" spc="-20" dirty="0">
                <a:latin typeface="Arial"/>
                <a:cs typeface="Arial"/>
              </a:rPr>
              <a:t>yet </a:t>
            </a:r>
            <a:r>
              <a:rPr sz="1300" spc="-5" dirty="0">
                <a:latin typeface="Arial"/>
                <a:cs typeface="Arial"/>
              </a:rPr>
              <a:t>powerful</a:t>
            </a:r>
            <a:r>
              <a:rPr sz="1300" spc="-165" dirty="0">
                <a:latin typeface="Arial"/>
                <a:cs typeface="Arial"/>
              </a:rPr>
              <a:t> </a:t>
            </a:r>
            <a:r>
              <a:rPr sz="1300" spc="-40" dirty="0">
                <a:latin typeface="Arial"/>
                <a:cs typeface="Arial"/>
              </a:rPr>
              <a:t>dashboard.</a:t>
            </a:r>
            <a:endParaRPr sz="1300">
              <a:latin typeface="Arial"/>
              <a:cs typeface="Arial"/>
            </a:endParaRPr>
          </a:p>
          <a:p>
            <a:pPr marL="12700" marR="458470">
              <a:lnSpc>
                <a:spcPct val="102600"/>
              </a:lnSpc>
              <a:spcBef>
                <a:spcPts val="434"/>
              </a:spcBef>
            </a:pPr>
            <a:r>
              <a:rPr sz="1300" b="1" spc="-80" dirty="0">
                <a:latin typeface="Arial"/>
                <a:cs typeface="Arial"/>
              </a:rPr>
              <a:t>Performance </a:t>
            </a:r>
            <a:r>
              <a:rPr sz="1300" b="1" spc="-65" dirty="0">
                <a:latin typeface="Arial"/>
                <a:cs typeface="Arial"/>
              </a:rPr>
              <a:t>transfer monitoring: </a:t>
            </a:r>
            <a:r>
              <a:rPr sz="1300" spc="-50" dirty="0">
                <a:latin typeface="Arial"/>
                <a:cs typeface="Arial"/>
              </a:rPr>
              <a:t>using </a:t>
            </a:r>
            <a:r>
              <a:rPr sz="1300" spc="-85" dirty="0">
                <a:latin typeface="Arial"/>
                <a:cs typeface="Arial"/>
              </a:rPr>
              <a:t>a </a:t>
            </a:r>
            <a:r>
              <a:rPr sz="1300" spc="-25" dirty="0">
                <a:latin typeface="Arial"/>
                <a:cs typeface="Arial"/>
              </a:rPr>
              <a:t>scientifically </a:t>
            </a:r>
            <a:r>
              <a:rPr sz="1300" spc="-50" dirty="0">
                <a:latin typeface="Arial"/>
                <a:cs typeface="Arial"/>
              </a:rPr>
              <a:t>designed </a:t>
            </a:r>
            <a:r>
              <a:rPr sz="1300" spc="-30" dirty="0">
                <a:latin typeface="Arial"/>
                <a:cs typeface="Arial"/>
              </a:rPr>
              <a:t>sports  performance </a:t>
            </a:r>
            <a:r>
              <a:rPr sz="1300" spc="-35" dirty="0">
                <a:latin typeface="Arial"/>
                <a:cs typeface="Arial"/>
              </a:rPr>
              <a:t>Questionnaire </a:t>
            </a:r>
            <a:r>
              <a:rPr sz="1300" spc="-25" dirty="0">
                <a:latin typeface="Arial"/>
                <a:cs typeface="Arial"/>
              </a:rPr>
              <a:t>integrated </a:t>
            </a:r>
            <a:r>
              <a:rPr sz="1300" spc="10" dirty="0">
                <a:latin typeface="Arial"/>
                <a:cs typeface="Arial"/>
              </a:rPr>
              <a:t>into </a:t>
            </a:r>
            <a:r>
              <a:rPr sz="1300" spc="-15" dirty="0">
                <a:latin typeface="Arial"/>
                <a:cs typeface="Arial"/>
              </a:rPr>
              <a:t>training </a:t>
            </a:r>
            <a:r>
              <a:rPr sz="1300" spc="-45" dirty="0">
                <a:latin typeface="Arial"/>
                <a:cs typeface="Arial"/>
              </a:rPr>
              <a:t>programs, </a:t>
            </a:r>
            <a:r>
              <a:rPr sz="1300" spc="-25" dirty="0">
                <a:latin typeface="Arial"/>
                <a:cs typeface="Arial"/>
              </a:rPr>
              <a:t>athletes </a:t>
            </a:r>
            <a:r>
              <a:rPr sz="1300" spc="-50" dirty="0">
                <a:latin typeface="Arial"/>
                <a:cs typeface="Arial"/>
              </a:rPr>
              <a:t>easily  </a:t>
            </a:r>
            <a:r>
              <a:rPr sz="1300" spc="-40" dirty="0">
                <a:latin typeface="Arial"/>
                <a:cs typeface="Arial"/>
              </a:rPr>
              <a:t>evaluate </a:t>
            </a:r>
            <a:r>
              <a:rPr sz="1300" spc="-45" dirty="0">
                <a:latin typeface="Arial"/>
                <a:cs typeface="Arial"/>
              </a:rPr>
              <a:t>and </a:t>
            </a:r>
            <a:r>
              <a:rPr sz="1300" spc="-30" dirty="0">
                <a:latin typeface="Arial"/>
                <a:cs typeface="Arial"/>
              </a:rPr>
              <a:t>record </a:t>
            </a:r>
            <a:r>
              <a:rPr sz="1300" spc="10" dirty="0">
                <a:latin typeface="Arial"/>
                <a:cs typeface="Arial"/>
              </a:rPr>
              <a:t>their </a:t>
            </a:r>
            <a:r>
              <a:rPr sz="1300" spc="-55" dirty="0">
                <a:latin typeface="Arial"/>
                <a:cs typeface="Arial"/>
              </a:rPr>
              <a:t>progress </a:t>
            </a:r>
            <a:r>
              <a:rPr sz="1300" spc="-25" dirty="0">
                <a:latin typeface="Arial"/>
                <a:cs typeface="Arial"/>
              </a:rPr>
              <a:t>on </a:t>
            </a:r>
            <a:r>
              <a:rPr sz="1300" dirty="0">
                <a:latin typeface="Arial"/>
                <a:cs typeface="Arial"/>
              </a:rPr>
              <a:t>the </a:t>
            </a:r>
            <a:r>
              <a:rPr sz="1300" spc="-5" dirty="0">
                <a:latin typeface="Arial"/>
                <a:cs typeface="Arial"/>
              </a:rPr>
              <a:t>field. </a:t>
            </a:r>
            <a:r>
              <a:rPr sz="1300" spc="-35" dirty="0">
                <a:latin typeface="Arial"/>
                <a:cs typeface="Arial"/>
              </a:rPr>
              <a:t>Their </a:t>
            </a:r>
            <a:r>
              <a:rPr sz="1300" spc="-15" dirty="0">
                <a:latin typeface="Arial"/>
                <a:cs typeface="Arial"/>
              </a:rPr>
              <a:t>reports </a:t>
            </a:r>
            <a:r>
              <a:rPr sz="1300" spc="-45" dirty="0">
                <a:latin typeface="Arial"/>
                <a:cs typeface="Arial"/>
              </a:rPr>
              <a:t>are </a:t>
            </a:r>
            <a:r>
              <a:rPr sz="1300" spc="-40" dirty="0">
                <a:latin typeface="Arial"/>
                <a:cs typeface="Arial"/>
              </a:rPr>
              <a:t>generated  </a:t>
            </a:r>
            <a:r>
              <a:rPr sz="1300" spc="-30" dirty="0">
                <a:latin typeface="Arial"/>
                <a:cs typeface="Arial"/>
              </a:rPr>
              <a:t>automatically.</a:t>
            </a:r>
            <a:endParaRPr sz="1300">
              <a:latin typeface="Arial"/>
              <a:cs typeface="Arial"/>
            </a:endParaRPr>
          </a:p>
          <a:p>
            <a:pPr marL="12700" marR="5080">
              <a:lnSpc>
                <a:spcPct val="103299"/>
              </a:lnSpc>
              <a:spcBef>
                <a:spcPts val="390"/>
              </a:spcBef>
            </a:pPr>
            <a:r>
              <a:rPr sz="1300" b="1" spc="-110" dirty="0">
                <a:latin typeface="Arial"/>
                <a:cs typeface="Arial"/>
              </a:rPr>
              <a:t>Custom </a:t>
            </a:r>
            <a:r>
              <a:rPr sz="1300" b="1" spc="-100" dirty="0">
                <a:latin typeface="Arial"/>
                <a:cs typeface="Arial"/>
              </a:rPr>
              <a:t>Dual-Task </a:t>
            </a:r>
            <a:r>
              <a:rPr sz="1300" b="1" spc="-95" dirty="0">
                <a:latin typeface="Arial"/>
                <a:cs typeface="Arial"/>
              </a:rPr>
              <a:t>programs: </a:t>
            </a:r>
            <a:r>
              <a:rPr sz="1300" spc="-75" dirty="0">
                <a:latin typeface="Arial"/>
                <a:cs typeface="Arial"/>
              </a:rPr>
              <a:t>coaches </a:t>
            </a:r>
            <a:r>
              <a:rPr sz="1300" spc="-70" dirty="0">
                <a:latin typeface="Arial"/>
                <a:cs typeface="Arial"/>
              </a:rPr>
              <a:t>can </a:t>
            </a:r>
            <a:r>
              <a:rPr sz="1300" spc="-30" dirty="0">
                <a:latin typeface="Arial"/>
                <a:cs typeface="Arial"/>
              </a:rPr>
              <a:t>quickly </a:t>
            </a:r>
            <a:r>
              <a:rPr sz="1300" spc="-75" dirty="0">
                <a:latin typeface="Arial"/>
                <a:cs typeface="Arial"/>
              </a:rPr>
              <a:t>assign </a:t>
            </a:r>
            <a:r>
              <a:rPr sz="1300" spc="-60" dirty="0">
                <a:latin typeface="Arial"/>
                <a:cs typeface="Arial"/>
              </a:rPr>
              <a:t>any </a:t>
            </a:r>
            <a:r>
              <a:rPr sz="1300" spc="-30" dirty="0">
                <a:latin typeface="Arial"/>
                <a:cs typeface="Arial"/>
              </a:rPr>
              <a:t>combinations </a:t>
            </a:r>
            <a:r>
              <a:rPr sz="1300" spc="10" dirty="0">
                <a:latin typeface="Arial"/>
                <a:cs typeface="Arial"/>
              </a:rPr>
              <a:t>of </a:t>
            </a:r>
            <a:r>
              <a:rPr sz="1300" spc="-45" dirty="0">
                <a:latin typeface="Arial"/>
                <a:cs typeface="Arial"/>
              </a:rPr>
              <a:t>10  </a:t>
            </a:r>
            <a:r>
              <a:rPr sz="1300" spc="-35" dirty="0">
                <a:latin typeface="Arial"/>
                <a:cs typeface="Arial"/>
              </a:rPr>
              <a:t>block </a:t>
            </a:r>
            <a:r>
              <a:rPr sz="1300" spc="-45" dirty="0">
                <a:latin typeface="Arial"/>
                <a:cs typeface="Arial"/>
              </a:rPr>
              <a:t>programs </a:t>
            </a:r>
            <a:r>
              <a:rPr sz="1300" spc="10" dirty="0">
                <a:latin typeface="Arial"/>
                <a:cs typeface="Arial"/>
              </a:rPr>
              <a:t>of </a:t>
            </a:r>
            <a:r>
              <a:rPr sz="1300" spc="-50" dirty="0">
                <a:latin typeface="Arial"/>
                <a:cs typeface="Arial"/>
              </a:rPr>
              <a:t>physical </a:t>
            </a:r>
            <a:r>
              <a:rPr sz="1300" spc="-65" dirty="0">
                <a:latin typeface="Arial"/>
                <a:cs typeface="Arial"/>
              </a:rPr>
              <a:t>tasks </a:t>
            </a:r>
            <a:r>
              <a:rPr sz="1300" spc="-45" dirty="0">
                <a:latin typeface="Arial"/>
                <a:cs typeface="Arial"/>
              </a:rPr>
              <a:t>according </a:t>
            </a:r>
            <a:r>
              <a:rPr sz="1300" spc="25" dirty="0">
                <a:latin typeface="Arial"/>
                <a:cs typeface="Arial"/>
              </a:rPr>
              <a:t>to </a:t>
            </a:r>
            <a:r>
              <a:rPr sz="1300" dirty="0">
                <a:latin typeface="Arial"/>
                <a:cs typeface="Arial"/>
              </a:rPr>
              <a:t>the </a:t>
            </a:r>
            <a:r>
              <a:rPr sz="1300" spc="-60" dirty="0">
                <a:latin typeface="Arial"/>
                <a:cs typeface="Arial"/>
              </a:rPr>
              <a:t>needs </a:t>
            </a:r>
            <a:r>
              <a:rPr sz="1300" spc="10" dirty="0">
                <a:latin typeface="Arial"/>
                <a:cs typeface="Arial"/>
              </a:rPr>
              <a:t>of </a:t>
            </a:r>
            <a:r>
              <a:rPr sz="1300" spc="-65" dirty="0">
                <a:latin typeface="Arial"/>
                <a:cs typeface="Arial"/>
              </a:rPr>
              <a:t>each </a:t>
            </a:r>
            <a:r>
              <a:rPr sz="1300" spc="-15" dirty="0">
                <a:latin typeface="Arial"/>
                <a:cs typeface="Arial"/>
              </a:rPr>
              <a:t>athlete. </a:t>
            </a:r>
            <a:r>
              <a:rPr sz="1300" spc="-110" dirty="0">
                <a:latin typeface="Arial"/>
                <a:cs typeface="Arial"/>
              </a:rPr>
              <a:t>Each </a:t>
            </a:r>
            <a:r>
              <a:rPr sz="1300" spc="-45" dirty="0">
                <a:latin typeface="Arial"/>
                <a:cs typeface="Arial"/>
              </a:rPr>
              <a:t>Dual-  </a:t>
            </a:r>
            <a:r>
              <a:rPr sz="1300" spc="-125" dirty="0">
                <a:latin typeface="Arial"/>
                <a:cs typeface="Arial"/>
              </a:rPr>
              <a:t>Task </a:t>
            </a:r>
            <a:r>
              <a:rPr sz="1300" spc="-65" dirty="0">
                <a:latin typeface="Arial"/>
                <a:cs typeface="Arial"/>
              </a:rPr>
              <a:t>session </a:t>
            </a:r>
            <a:r>
              <a:rPr sz="1300" dirty="0">
                <a:latin typeface="Arial"/>
                <a:cs typeface="Arial"/>
              </a:rPr>
              <a:t>the </a:t>
            </a:r>
            <a:r>
              <a:rPr sz="1300" spc="-10" dirty="0">
                <a:latin typeface="Arial"/>
                <a:cs typeface="Arial"/>
              </a:rPr>
              <a:t>athlete </a:t>
            </a:r>
            <a:r>
              <a:rPr sz="1300" spc="-45" dirty="0">
                <a:latin typeface="Arial"/>
                <a:cs typeface="Arial"/>
              </a:rPr>
              <a:t>records </a:t>
            </a:r>
            <a:r>
              <a:rPr sz="1300" dirty="0">
                <a:latin typeface="Arial"/>
                <a:cs typeface="Arial"/>
              </a:rPr>
              <a:t>the </a:t>
            </a:r>
            <a:r>
              <a:rPr sz="1300" spc="5" dirty="0">
                <a:latin typeface="Arial"/>
                <a:cs typeface="Arial"/>
              </a:rPr>
              <a:t>difficulty </a:t>
            </a:r>
            <a:r>
              <a:rPr sz="1300" spc="-30" dirty="0">
                <a:latin typeface="Arial"/>
                <a:cs typeface="Arial"/>
              </a:rPr>
              <a:t>level </a:t>
            </a:r>
            <a:r>
              <a:rPr sz="1300" spc="10" dirty="0">
                <a:latin typeface="Arial"/>
                <a:cs typeface="Arial"/>
              </a:rPr>
              <a:t>of </a:t>
            </a:r>
            <a:r>
              <a:rPr sz="1300" dirty="0">
                <a:latin typeface="Arial"/>
                <a:cs typeface="Arial"/>
              </a:rPr>
              <a:t>the </a:t>
            </a:r>
            <a:r>
              <a:rPr sz="1300" spc="-50" dirty="0">
                <a:latin typeface="Arial"/>
                <a:cs typeface="Arial"/>
              </a:rPr>
              <a:t>task </a:t>
            </a:r>
            <a:r>
              <a:rPr sz="1300" spc="-40" dirty="0">
                <a:latin typeface="Arial"/>
                <a:cs typeface="Arial"/>
              </a:rPr>
              <a:t>he </a:t>
            </a:r>
            <a:r>
              <a:rPr sz="1300" spc="15" dirty="0">
                <a:latin typeface="Arial"/>
                <a:cs typeface="Arial"/>
              </a:rPr>
              <a:t>will </a:t>
            </a:r>
            <a:r>
              <a:rPr sz="1300" spc="-5" dirty="0">
                <a:latin typeface="Arial"/>
                <a:cs typeface="Arial"/>
              </a:rPr>
              <a:t>attempt, </a:t>
            </a:r>
            <a:r>
              <a:rPr sz="1300" spc="-45" dirty="0">
                <a:latin typeface="Arial"/>
                <a:cs typeface="Arial"/>
              </a:rPr>
              <a:t>and  </a:t>
            </a:r>
            <a:r>
              <a:rPr sz="1300" spc="-10" dirty="0">
                <a:latin typeface="Arial"/>
                <a:cs typeface="Arial"/>
              </a:rPr>
              <a:t>how well </a:t>
            </a:r>
            <a:r>
              <a:rPr sz="1300" spc="-40" dirty="0">
                <a:latin typeface="Arial"/>
                <a:cs typeface="Arial"/>
              </a:rPr>
              <a:t>he </a:t>
            </a:r>
            <a:r>
              <a:rPr sz="1300" spc="-15" dirty="0">
                <a:latin typeface="Arial"/>
                <a:cs typeface="Arial"/>
              </a:rPr>
              <a:t>performed</a:t>
            </a:r>
            <a:r>
              <a:rPr sz="1300" spc="-160" dirty="0">
                <a:latin typeface="Arial"/>
                <a:cs typeface="Arial"/>
              </a:rPr>
              <a:t> </a:t>
            </a:r>
            <a:r>
              <a:rPr sz="1300" spc="25" dirty="0">
                <a:latin typeface="Arial"/>
                <a:cs typeface="Arial"/>
              </a:rPr>
              <a:t>it.</a:t>
            </a:r>
            <a:endParaRPr sz="1300">
              <a:latin typeface="Arial"/>
              <a:cs typeface="Arial"/>
            </a:endParaRPr>
          </a:p>
          <a:p>
            <a:pPr marL="12700" marR="140970">
              <a:lnSpc>
                <a:spcPct val="102600"/>
              </a:lnSpc>
            </a:pPr>
            <a:r>
              <a:rPr sz="1300" b="1" spc="-95" dirty="0">
                <a:latin typeface="Arial"/>
                <a:cs typeface="Arial"/>
              </a:rPr>
              <a:t>Scalable </a:t>
            </a:r>
            <a:r>
              <a:rPr sz="1300" b="1" spc="-65" dirty="0">
                <a:latin typeface="Arial"/>
                <a:cs typeface="Arial"/>
              </a:rPr>
              <a:t>deployment: </a:t>
            </a:r>
            <a:r>
              <a:rPr sz="1300" spc="-45" dirty="0">
                <a:latin typeface="Arial"/>
                <a:cs typeface="Arial"/>
              </a:rPr>
              <a:t>organizations </a:t>
            </a:r>
            <a:r>
              <a:rPr sz="1300" spc="-70" dirty="0">
                <a:latin typeface="Arial"/>
                <a:cs typeface="Arial"/>
              </a:rPr>
              <a:t>can </a:t>
            </a:r>
            <a:r>
              <a:rPr sz="1300" spc="-75" dirty="0">
                <a:latin typeface="Arial"/>
                <a:cs typeface="Arial"/>
              </a:rPr>
              <a:t>assign </a:t>
            </a:r>
            <a:r>
              <a:rPr sz="1300" dirty="0">
                <a:latin typeface="Arial"/>
                <a:cs typeface="Arial"/>
              </a:rPr>
              <a:t>multiple </a:t>
            </a:r>
            <a:r>
              <a:rPr sz="1300" spc="-30" dirty="0">
                <a:latin typeface="Arial"/>
                <a:cs typeface="Arial"/>
              </a:rPr>
              <a:t>adminstrators </a:t>
            </a:r>
            <a:r>
              <a:rPr sz="1300" spc="-10" dirty="0">
                <a:latin typeface="Arial"/>
                <a:cs typeface="Arial"/>
              </a:rPr>
              <a:t>who </a:t>
            </a:r>
            <a:r>
              <a:rPr sz="1300" spc="-70" dirty="0">
                <a:latin typeface="Arial"/>
                <a:cs typeface="Arial"/>
              </a:rPr>
              <a:t>can  </a:t>
            </a:r>
            <a:r>
              <a:rPr sz="1300" spc="-75" dirty="0">
                <a:latin typeface="Arial"/>
                <a:cs typeface="Arial"/>
              </a:rPr>
              <a:t>assign </a:t>
            </a:r>
            <a:r>
              <a:rPr sz="1300" spc="-60" dirty="0">
                <a:latin typeface="Arial"/>
                <a:cs typeface="Arial"/>
              </a:rPr>
              <a:t>any </a:t>
            </a:r>
            <a:r>
              <a:rPr sz="1300" spc="-20" dirty="0">
                <a:latin typeface="Arial"/>
                <a:cs typeface="Arial"/>
              </a:rPr>
              <a:t>number </a:t>
            </a:r>
            <a:r>
              <a:rPr sz="1300" spc="10" dirty="0">
                <a:latin typeface="Arial"/>
                <a:cs typeface="Arial"/>
              </a:rPr>
              <a:t>of </a:t>
            </a:r>
            <a:r>
              <a:rPr sz="1300" spc="-70" dirty="0">
                <a:latin typeface="Arial"/>
                <a:cs typeface="Arial"/>
              </a:rPr>
              <a:t>users </a:t>
            </a:r>
            <a:r>
              <a:rPr sz="1300" spc="-45" dirty="0">
                <a:latin typeface="Arial"/>
                <a:cs typeface="Arial"/>
              </a:rPr>
              <a:t>and </a:t>
            </a:r>
            <a:r>
              <a:rPr sz="1300" spc="-65" dirty="0">
                <a:latin typeface="Arial"/>
                <a:cs typeface="Arial"/>
              </a:rPr>
              <a:t>manage </a:t>
            </a:r>
            <a:r>
              <a:rPr sz="1300" spc="-5" dirty="0">
                <a:latin typeface="Arial"/>
                <a:cs typeface="Arial"/>
              </a:rPr>
              <a:t>them in </a:t>
            </a:r>
            <a:r>
              <a:rPr sz="1300" spc="-45" dirty="0">
                <a:latin typeface="Arial"/>
                <a:cs typeface="Arial"/>
              </a:rPr>
              <a:t>groups, </a:t>
            </a:r>
            <a:r>
              <a:rPr sz="1300" spc="20" dirty="0">
                <a:latin typeface="Arial"/>
                <a:cs typeface="Arial"/>
              </a:rPr>
              <a:t>with </a:t>
            </a:r>
            <a:r>
              <a:rPr sz="1300" spc="-20" dirty="0">
                <a:latin typeface="Arial"/>
                <a:cs typeface="Arial"/>
              </a:rPr>
              <a:t>all </a:t>
            </a:r>
            <a:r>
              <a:rPr sz="1300" spc="-70" dirty="0">
                <a:latin typeface="Arial"/>
                <a:cs typeface="Arial"/>
              </a:rPr>
              <a:t>users </a:t>
            </a:r>
            <a:r>
              <a:rPr sz="1300" spc="-10" dirty="0">
                <a:latin typeface="Arial"/>
                <a:cs typeface="Arial"/>
              </a:rPr>
              <a:t>monitored  </a:t>
            </a:r>
            <a:r>
              <a:rPr sz="1300" spc="-5" dirty="0">
                <a:latin typeface="Arial"/>
                <a:cs typeface="Arial"/>
              </a:rPr>
              <a:t>at </a:t>
            </a:r>
            <a:r>
              <a:rPr sz="1300" spc="-60" dirty="0">
                <a:latin typeface="Arial"/>
                <a:cs typeface="Arial"/>
              </a:rPr>
              <a:t>any </a:t>
            </a:r>
            <a:r>
              <a:rPr sz="1300" spc="-30" dirty="0">
                <a:latin typeface="Arial"/>
                <a:cs typeface="Arial"/>
              </a:rPr>
              <a:t>level. </a:t>
            </a:r>
            <a:r>
              <a:rPr sz="1300" spc="-80" dirty="0">
                <a:latin typeface="Arial"/>
                <a:cs typeface="Arial"/>
              </a:rPr>
              <a:t>Large </a:t>
            </a:r>
            <a:r>
              <a:rPr sz="1300" spc="-45" dirty="0">
                <a:latin typeface="Arial"/>
                <a:cs typeface="Arial"/>
              </a:rPr>
              <a:t>user </a:t>
            </a:r>
            <a:r>
              <a:rPr sz="1300" spc="-85" dirty="0">
                <a:latin typeface="Arial"/>
                <a:cs typeface="Arial"/>
              </a:rPr>
              <a:t>bases </a:t>
            </a:r>
            <a:r>
              <a:rPr sz="1300" spc="-70" dirty="0">
                <a:latin typeface="Arial"/>
                <a:cs typeface="Arial"/>
              </a:rPr>
              <a:t>can </a:t>
            </a:r>
            <a:r>
              <a:rPr sz="1300" spc="-40" dirty="0">
                <a:latin typeface="Arial"/>
                <a:cs typeface="Arial"/>
              </a:rPr>
              <a:t>be established </a:t>
            </a:r>
            <a:r>
              <a:rPr sz="1300" spc="-15" dirty="0">
                <a:latin typeface="Arial"/>
                <a:cs typeface="Arial"/>
              </a:rPr>
              <a:t>instantly </a:t>
            </a:r>
            <a:r>
              <a:rPr sz="1300" spc="20" dirty="0">
                <a:latin typeface="Arial"/>
                <a:cs typeface="Arial"/>
              </a:rPr>
              <a:t>with </a:t>
            </a:r>
            <a:r>
              <a:rPr sz="1300" spc="-20" dirty="0">
                <a:latin typeface="Arial"/>
                <a:cs typeface="Arial"/>
              </a:rPr>
              <a:t>bulk </a:t>
            </a:r>
            <a:r>
              <a:rPr sz="1300" spc="-30" dirty="0">
                <a:latin typeface="Arial"/>
                <a:cs typeface="Arial"/>
              </a:rPr>
              <a:t>email</a:t>
            </a:r>
            <a:r>
              <a:rPr sz="1300" spc="-225" dirty="0">
                <a:latin typeface="Arial"/>
                <a:cs typeface="Arial"/>
              </a:rPr>
              <a:t> </a:t>
            </a:r>
            <a:r>
              <a:rPr sz="1300" spc="-25" dirty="0">
                <a:latin typeface="Arial"/>
                <a:cs typeface="Arial"/>
              </a:rPr>
              <a:t>invites.</a:t>
            </a:r>
            <a:endParaRPr sz="1300">
              <a:latin typeface="Arial"/>
              <a:cs typeface="Arial"/>
            </a:endParaRPr>
          </a:p>
        </p:txBody>
      </p:sp>
      <p:sp>
        <p:nvSpPr>
          <p:cNvPr id="5" name="object 5"/>
          <p:cNvSpPr txBox="1">
            <a:spLocks noGrp="1"/>
          </p:cNvSpPr>
          <p:nvPr>
            <p:ph type="sldNum" sz="quarter" idx="7"/>
          </p:nvPr>
        </p:nvSpPr>
        <p:spPr>
          <a:prstGeom prst="rect">
            <a:avLst/>
          </a:prstGeom>
        </p:spPr>
        <p:txBody>
          <a:bodyPr vert="horz" wrap="square" lIns="0" tIns="8890" rIns="0" bIns="0" rtlCol="0">
            <a:spAutoFit/>
          </a:bodyPr>
          <a:lstStyle/>
          <a:p>
            <a:pPr marL="38100">
              <a:lnSpc>
                <a:spcPct val="100000"/>
              </a:lnSpc>
              <a:spcBef>
                <a:spcPts val="70"/>
              </a:spcBef>
            </a:pPr>
            <a:fld id="{81D60167-4931-47E6-BA6A-407CBD079E47}" type="slidenum">
              <a:rPr spc="-50" dirty="0"/>
              <a:t>9</a:t>
            </a:fld>
            <a:endParaRPr spc="-50" dirty="0"/>
          </a:p>
        </p:txBody>
      </p:sp>
      <p:pic>
        <p:nvPicPr>
          <p:cNvPr id="7" name="Picture 2" descr="eyeforvision">
            <a:extLst>
              <a:ext uri="{FF2B5EF4-FFF2-40B4-BE49-F238E27FC236}">
                <a16:creationId xmlns:a16="http://schemas.microsoft.com/office/drawing/2014/main" id="{C03AD4BE-AE4A-4F45-A0DE-62CE1291D4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3023" y="8651788"/>
            <a:ext cx="2667000" cy="952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118</TotalTime>
  <Words>1949</Words>
  <Application>Microsoft Office PowerPoint</Application>
  <PresentationFormat>Aangepast</PresentationFormat>
  <Paragraphs>86</Paragraphs>
  <Slides>11</Slides>
  <Notes>1</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11</vt:i4>
      </vt:variant>
    </vt:vector>
  </HeadingPairs>
  <TitlesOfParts>
    <vt:vector size="18" baseType="lpstr">
      <vt:lpstr>Arial</vt:lpstr>
      <vt:lpstr>Calibri</vt:lpstr>
      <vt:lpstr>Campton</vt:lpstr>
      <vt:lpstr>Campton book</vt:lpstr>
      <vt:lpstr>Helvetica Neue</vt:lpstr>
      <vt:lpstr>Times New Roman</vt:lpstr>
      <vt:lpstr>Office Theme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NeuroTracker Simulation and Training (Notes)</dc:title>
  <dc:creator>Mark Donohue</dc:creator>
  <cp:lastModifiedBy>Richard Hoctin Boes</cp:lastModifiedBy>
  <cp:revision>9</cp:revision>
  <dcterms:created xsi:type="dcterms:W3CDTF">2020-03-12T10:30:25Z</dcterms:created>
  <dcterms:modified xsi:type="dcterms:W3CDTF">2020-11-09T21:42:21Z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2017-03-06T00:00:00Z</vt:filetime>
  </property>
  <property fmtid="{D5CDD505-2E9C-101B-9397-08002B2CF9AE}" pid="3" name="Creator">
    <vt:lpwstr>PowerPoint</vt:lpwstr>
  </property>
  <property fmtid="{D5CDD505-2E9C-101B-9397-08002B2CF9AE}" pid="4" name="LastSaved">
    <vt:filetime>2020-03-12T00:00:00Z</vt:filetime>
  </property>
</Properties>
</file>